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4" r:id="rId1"/>
  </p:sldMasterIdLst>
  <p:notesMasterIdLst>
    <p:notesMasterId r:id="rId29"/>
  </p:notesMasterIdLst>
  <p:sldIdLst>
    <p:sldId id="297" r:id="rId2"/>
    <p:sldId id="284" r:id="rId3"/>
    <p:sldId id="269" r:id="rId4"/>
    <p:sldId id="271" r:id="rId5"/>
    <p:sldId id="259" r:id="rId6"/>
    <p:sldId id="295" r:id="rId7"/>
    <p:sldId id="268" r:id="rId8"/>
    <p:sldId id="260" r:id="rId9"/>
    <p:sldId id="261" r:id="rId10"/>
    <p:sldId id="305" r:id="rId11"/>
    <p:sldId id="262" r:id="rId12"/>
    <p:sldId id="298" r:id="rId13"/>
    <p:sldId id="299" r:id="rId14"/>
    <p:sldId id="286" r:id="rId15"/>
    <p:sldId id="289" r:id="rId16"/>
    <p:sldId id="301" r:id="rId17"/>
    <p:sldId id="310" r:id="rId18"/>
    <p:sldId id="290" r:id="rId19"/>
    <p:sldId id="302" r:id="rId20"/>
    <p:sldId id="288" r:id="rId21"/>
    <p:sldId id="303" r:id="rId22"/>
    <p:sldId id="265" r:id="rId23"/>
    <p:sldId id="306" r:id="rId24"/>
    <p:sldId id="312" r:id="rId25"/>
    <p:sldId id="311" r:id="rId26"/>
    <p:sldId id="309" r:id="rId27"/>
    <p:sldId id="294" r:id="rId2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6"/>
    <p:restoredTop sz="93016"/>
  </p:normalViewPr>
  <p:slideViewPr>
    <p:cSldViewPr snapToGrid="0" snapToObjects="1">
      <p:cViewPr varScale="1">
        <p:scale>
          <a:sx n="108" d="100"/>
          <a:sy n="108" d="100"/>
        </p:scale>
        <p:origin x="108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1E1E1E-EA75-482E-B98D-BB61FA8F0D56}" type="datetimeFigureOut">
              <a:rPr lang="fr-BE" smtClean="0"/>
              <a:t>9/11/22</a:t>
            </a:fld>
            <a:endParaRPr lang="fr-BE"/>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6640BA5-CA93-4A16-806E-39D09C31FE93}" type="slidenum">
              <a:rPr lang="fr-BE" smtClean="0"/>
              <a:t>‹#›</a:t>
            </a:fld>
            <a:endParaRPr lang="fr-BE"/>
          </a:p>
        </p:txBody>
      </p:sp>
    </p:spTree>
    <p:extLst>
      <p:ext uri="{BB962C8B-B14F-4D97-AF65-F5344CB8AC3E}">
        <p14:creationId xmlns:p14="http://schemas.microsoft.com/office/powerpoint/2010/main" val="1235529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a:t>
            </a:fld>
            <a:endParaRPr lang="fr-BE"/>
          </a:p>
        </p:txBody>
      </p:sp>
    </p:spTree>
    <p:extLst>
      <p:ext uri="{BB962C8B-B14F-4D97-AF65-F5344CB8AC3E}">
        <p14:creationId xmlns:p14="http://schemas.microsoft.com/office/powerpoint/2010/main" val="820700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10</a:t>
            </a:fld>
            <a:endParaRPr lang="fr-BE"/>
          </a:p>
        </p:txBody>
      </p:sp>
    </p:spTree>
    <p:extLst>
      <p:ext uri="{BB962C8B-B14F-4D97-AF65-F5344CB8AC3E}">
        <p14:creationId xmlns:p14="http://schemas.microsoft.com/office/powerpoint/2010/main" val="916116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11</a:t>
            </a:fld>
            <a:endParaRPr lang="fr-BE"/>
          </a:p>
        </p:txBody>
      </p:sp>
    </p:spTree>
    <p:extLst>
      <p:ext uri="{BB962C8B-B14F-4D97-AF65-F5344CB8AC3E}">
        <p14:creationId xmlns:p14="http://schemas.microsoft.com/office/powerpoint/2010/main" val="1106416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12</a:t>
            </a:fld>
            <a:endParaRPr lang="fr-BE"/>
          </a:p>
        </p:txBody>
      </p:sp>
    </p:spTree>
    <p:extLst>
      <p:ext uri="{BB962C8B-B14F-4D97-AF65-F5344CB8AC3E}">
        <p14:creationId xmlns:p14="http://schemas.microsoft.com/office/powerpoint/2010/main" val="918187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13</a:t>
            </a:fld>
            <a:endParaRPr lang="fr-BE"/>
          </a:p>
        </p:txBody>
      </p:sp>
    </p:spTree>
    <p:extLst>
      <p:ext uri="{BB962C8B-B14F-4D97-AF65-F5344CB8AC3E}">
        <p14:creationId xmlns:p14="http://schemas.microsoft.com/office/powerpoint/2010/main" val="1624583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14</a:t>
            </a:fld>
            <a:endParaRPr lang="fr-BE"/>
          </a:p>
        </p:txBody>
      </p:sp>
    </p:spTree>
    <p:extLst>
      <p:ext uri="{BB962C8B-B14F-4D97-AF65-F5344CB8AC3E}">
        <p14:creationId xmlns:p14="http://schemas.microsoft.com/office/powerpoint/2010/main" val="2602910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15</a:t>
            </a:fld>
            <a:endParaRPr lang="fr-BE"/>
          </a:p>
        </p:txBody>
      </p:sp>
    </p:spTree>
    <p:extLst>
      <p:ext uri="{BB962C8B-B14F-4D97-AF65-F5344CB8AC3E}">
        <p14:creationId xmlns:p14="http://schemas.microsoft.com/office/powerpoint/2010/main" val="3137181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16</a:t>
            </a:fld>
            <a:endParaRPr lang="fr-BE"/>
          </a:p>
        </p:txBody>
      </p:sp>
    </p:spTree>
    <p:extLst>
      <p:ext uri="{BB962C8B-B14F-4D97-AF65-F5344CB8AC3E}">
        <p14:creationId xmlns:p14="http://schemas.microsoft.com/office/powerpoint/2010/main" val="3814898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17</a:t>
            </a:fld>
            <a:endParaRPr lang="fr-BE"/>
          </a:p>
        </p:txBody>
      </p:sp>
    </p:spTree>
    <p:extLst>
      <p:ext uri="{BB962C8B-B14F-4D97-AF65-F5344CB8AC3E}">
        <p14:creationId xmlns:p14="http://schemas.microsoft.com/office/powerpoint/2010/main" val="4055871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18</a:t>
            </a:fld>
            <a:endParaRPr lang="fr-BE"/>
          </a:p>
        </p:txBody>
      </p:sp>
    </p:spTree>
    <p:extLst>
      <p:ext uri="{BB962C8B-B14F-4D97-AF65-F5344CB8AC3E}">
        <p14:creationId xmlns:p14="http://schemas.microsoft.com/office/powerpoint/2010/main" val="6819104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19</a:t>
            </a:fld>
            <a:endParaRPr lang="fr-BE"/>
          </a:p>
        </p:txBody>
      </p:sp>
    </p:spTree>
    <p:extLst>
      <p:ext uri="{BB962C8B-B14F-4D97-AF65-F5344CB8AC3E}">
        <p14:creationId xmlns:p14="http://schemas.microsoft.com/office/powerpoint/2010/main" val="4139015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a:t>
            </a:fld>
            <a:endParaRPr lang="fr-BE"/>
          </a:p>
        </p:txBody>
      </p:sp>
    </p:spTree>
    <p:extLst>
      <p:ext uri="{BB962C8B-B14F-4D97-AF65-F5344CB8AC3E}">
        <p14:creationId xmlns:p14="http://schemas.microsoft.com/office/powerpoint/2010/main" val="29327031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20</a:t>
            </a:fld>
            <a:endParaRPr lang="fr-BE"/>
          </a:p>
        </p:txBody>
      </p:sp>
    </p:spTree>
    <p:extLst>
      <p:ext uri="{BB962C8B-B14F-4D97-AF65-F5344CB8AC3E}">
        <p14:creationId xmlns:p14="http://schemas.microsoft.com/office/powerpoint/2010/main" val="1480561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21</a:t>
            </a:fld>
            <a:endParaRPr lang="fr-BE"/>
          </a:p>
        </p:txBody>
      </p:sp>
    </p:spTree>
    <p:extLst>
      <p:ext uri="{BB962C8B-B14F-4D97-AF65-F5344CB8AC3E}">
        <p14:creationId xmlns:p14="http://schemas.microsoft.com/office/powerpoint/2010/main" val="1749770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22</a:t>
            </a:fld>
            <a:endParaRPr lang="fr-BE"/>
          </a:p>
        </p:txBody>
      </p:sp>
    </p:spTree>
    <p:extLst>
      <p:ext uri="{BB962C8B-B14F-4D97-AF65-F5344CB8AC3E}">
        <p14:creationId xmlns:p14="http://schemas.microsoft.com/office/powerpoint/2010/main" val="896358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23</a:t>
            </a:fld>
            <a:endParaRPr lang="fr-BE"/>
          </a:p>
        </p:txBody>
      </p:sp>
    </p:spTree>
    <p:extLst>
      <p:ext uri="{BB962C8B-B14F-4D97-AF65-F5344CB8AC3E}">
        <p14:creationId xmlns:p14="http://schemas.microsoft.com/office/powerpoint/2010/main" val="18590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24</a:t>
            </a:fld>
            <a:endParaRPr lang="fr-BE"/>
          </a:p>
        </p:txBody>
      </p:sp>
    </p:spTree>
    <p:extLst>
      <p:ext uri="{BB962C8B-B14F-4D97-AF65-F5344CB8AC3E}">
        <p14:creationId xmlns:p14="http://schemas.microsoft.com/office/powerpoint/2010/main" val="20763496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25</a:t>
            </a:fld>
            <a:endParaRPr lang="fr-BE"/>
          </a:p>
        </p:txBody>
      </p:sp>
    </p:spTree>
    <p:extLst>
      <p:ext uri="{BB962C8B-B14F-4D97-AF65-F5344CB8AC3E}">
        <p14:creationId xmlns:p14="http://schemas.microsoft.com/office/powerpoint/2010/main" val="26175504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26</a:t>
            </a:fld>
            <a:endParaRPr lang="fr-BE"/>
          </a:p>
        </p:txBody>
      </p:sp>
    </p:spTree>
    <p:extLst>
      <p:ext uri="{BB962C8B-B14F-4D97-AF65-F5344CB8AC3E}">
        <p14:creationId xmlns:p14="http://schemas.microsoft.com/office/powerpoint/2010/main" val="39231067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27</a:t>
            </a:fld>
            <a:endParaRPr lang="fr-BE"/>
          </a:p>
        </p:txBody>
      </p:sp>
    </p:spTree>
    <p:extLst>
      <p:ext uri="{BB962C8B-B14F-4D97-AF65-F5344CB8AC3E}">
        <p14:creationId xmlns:p14="http://schemas.microsoft.com/office/powerpoint/2010/main" val="747492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3</a:t>
            </a:fld>
            <a:endParaRPr lang="fr-BE"/>
          </a:p>
        </p:txBody>
      </p:sp>
    </p:spTree>
    <p:extLst>
      <p:ext uri="{BB962C8B-B14F-4D97-AF65-F5344CB8AC3E}">
        <p14:creationId xmlns:p14="http://schemas.microsoft.com/office/powerpoint/2010/main" val="4067959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4</a:t>
            </a:fld>
            <a:endParaRPr lang="fr-BE"/>
          </a:p>
        </p:txBody>
      </p:sp>
    </p:spTree>
    <p:extLst>
      <p:ext uri="{BB962C8B-B14F-4D97-AF65-F5344CB8AC3E}">
        <p14:creationId xmlns:p14="http://schemas.microsoft.com/office/powerpoint/2010/main" val="3669759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5</a:t>
            </a:fld>
            <a:endParaRPr lang="fr-BE"/>
          </a:p>
        </p:txBody>
      </p:sp>
    </p:spTree>
    <p:extLst>
      <p:ext uri="{BB962C8B-B14F-4D97-AF65-F5344CB8AC3E}">
        <p14:creationId xmlns:p14="http://schemas.microsoft.com/office/powerpoint/2010/main" val="2151793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6</a:t>
            </a:fld>
            <a:endParaRPr lang="fr-BE"/>
          </a:p>
        </p:txBody>
      </p:sp>
    </p:spTree>
    <p:extLst>
      <p:ext uri="{BB962C8B-B14F-4D97-AF65-F5344CB8AC3E}">
        <p14:creationId xmlns:p14="http://schemas.microsoft.com/office/powerpoint/2010/main" val="256777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7</a:t>
            </a:fld>
            <a:endParaRPr lang="fr-BE"/>
          </a:p>
        </p:txBody>
      </p:sp>
    </p:spTree>
    <p:extLst>
      <p:ext uri="{BB962C8B-B14F-4D97-AF65-F5344CB8AC3E}">
        <p14:creationId xmlns:p14="http://schemas.microsoft.com/office/powerpoint/2010/main" val="2595772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8</a:t>
            </a:fld>
            <a:endParaRPr lang="fr-BE"/>
          </a:p>
        </p:txBody>
      </p:sp>
    </p:spTree>
    <p:extLst>
      <p:ext uri="{BB962C8B-B14F-4D97-AF65-F5344CB8AC3E}">
        <p14:creationId xmlns:p14="http://schemas.microsoft.com/office/powerpoint/2010/main" val="3577797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D6640BA5-CA93-4A16-806E-39D09C31FE93}" type="slidenum">
              <a:rPr lang="fr-BE" smtClean="0"/>
              <a:t>9</a:t>
            </a:fld>
            <a:endParaRPr lang="fr-BE"/>
          </a:p>
        </p:txBody>
      </p:sp>
    </p:spTree>
    <p:extLst>
      <p:ext uri="{BB962C8B-B14F-4D97-AF65-F5344CB8AC3E}">
        <p14:creationId xmlns:p14="http://schemas.microsoft.com/office/powerpoint/2010/main" val="809329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0836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3892111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8113774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462482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839626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8153120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3356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064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0565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4155740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24624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16548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284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1283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0036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754391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11/9/22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05065157"/>
      </p:ext>
    </p:extLst>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 id="2147484029" r:id="rId15"/>
    <p:sldLayoutId id="214748403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1.tiff"/><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544339" cy="4914011"/>
          </a:xfrm>
        </p:spPr>
        <p:txBody>
          <a:bodyPr>
            <a:normAutofit fontScale="90000"/>
          </a:bodyPr>
          <a:lstStyle/>
          <a:p>
            <a:pPr algn="ctr"/>
            <a:r>
              <a:rPr lang="fr-FR" b="1" i="1" dirty="0"/>
              <a:t>Comment améliorer la prise en charge des victimes de violences sexuelles dans la Tshopo (RDC). </a:t>
            </a:r>
            <a:br>
              <a:rPr lang="fr-FR" b="1" i="1" dirty="0"/>
            </a:br>
            <a:r>
              <a:rPr lang="fr-FR" b="1" i="1" dirty="0"/>
              <a:t>Une recherche-action en trois volets.</a:t>
            </a:r>
            <a:br>
              <a:rPr lang="fr-FR" b="1" i="1" dirty="0"/>
            </a:br>
            <a:r>
              <a:rPr lang="fr-FR" b="1" i="1" dirty="0"/>
              <a:t/>
            </a:r>
            <a:br>
              <a:rPr lang="fr-FR" b="1" i="1" dirty="0"/>
            </a:br>
            <a:r>
              <a:rPr lang="fr-FR" sz="2800" b="1" i="1" dirty="0">
                <a:solidFill>
                  <a:schemeClr val="tx1"/>
                </a:solidFill>
              </a:rPr>
              <a:t>Intervention dans le </a:t>
            </a:r>
            <a:r>
              <a:rPr lang="fr-FR" sz="2800" b="1" i="1" dirty="0" smtClean="0">
                <a:solidFill>
                  <a:schemeClr val="tx1"/>
                </a:solidFill>
              </a:rPr>
              <a:t>cadre des midis scientifiques </a:t>
            </a:r>
            <a:r>
              <a:rPr lang="fr-FR" sz="2800" b="1" i="1" dirty="0">
                <a:solidFill>
                  <a:schemeClr val="tx1"/>
                </a:solidFill>
              </a:rPr>
              <a:t>de la chaire </a:t>
            </a:r>
            <a:r>
              <a:rPr lang="fr-FR" sz="2800" b="1" i="1" dirty="0" err="1" smtClean="0">
                <a:solidFill>
                  <a:schemeClr val="tx1"/>
                </a:solidFill>
              </a:rPr>
              <a:t>Be.hive</a:t>
            </a:r>
            <a:r>
              <a:rPr lang="fr-FR" sz="2800" b="1" i="1" dirty="0">
                <a:solidFill>
                  <a:schemeClr val="tx1"/>
                </a:solidFill>
              </a:rPr>
              <a:t>, séance du 9 novembre 2022</a:t>
            </a:r>
            <a:br>
              <a:rPr lang="fr-FR" sz="2800" b="1" i="1" dirty="0">
                <a:solidFill>
                  <a:schemeClr val="tx1"/>
                </a:solidFill>
              </a:rPr>
            </a:br>
            <a:r>
              <a:rPr lang="fr-FR" sz="2800" b="1" i="1" dirty="0">
                <a:solidFill>
                  <a:schemeClr val="tx1"/>
                </a:solidFill>
              </a:rPr>
              <a:t>Schmitz Olivier (IRSS, UCL)</a:t>
            </a:r>
            <a:br>
              <a:rPr lang="fr-FR" sz="2800" b="1" i="1" dirty="0">
                <a:solidFill>
                  <a:schemeClr val="tx1"/>
                </a:solidFill>
              </a:rPr>
            </a:br>
            <a:r>
              <a:rPr lang="fr-FR" sz="2400" dirty="0"/>
              <a:t/>
            </a:r>
            <a:br>
              <a:rPr lang="fr-FR" sz="2400" dirty="0"/>
            </a:br>
            <a:endParaRPr lang="fr-FR" sz="2400" dirty="0"/>
          </a:p>
        </p:txBody>
      </p:sp>
      <p:pic>
        <p:nvPicPr>
          <p:cNvPr id="4" name="Espace réservé du contenu 3"/>
          <p:cNvPicPr>
            <a:picLocks noGrp="1"/>
          </p:cNvPicPr>
          <p:nvPr>
            <p:ph idx="1"/>
          </p:nvPr>
        </p:nvPicPr>
        <p:blipFill>
          <a:blip r:embed="rId3"/>
          <a:stretch>
            <a:fillRect/>
          </a:stretch>
        </p:blipFill>
        <p:spPr>
          <a:xfrm>
            <a:off x="257810" y="5525040"/>
            <a:ext cx="2777998" cy="925830"/>
          </a:xfrm>
          <a:prstGeom prst="rect">
            <a:avLst/>
          </a:prstGeom>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3560065" y="5712984"/>
            <a:ext cx="1536192" cy="549942"/>
          </a:xfrm>
          <a:prstGeom prst="rect">
            <a:avLst/>
          </a:prstGeom>
          <a:noFill/>
          <a:ln>
            <a:noFill/>
          </a:ln>
        </p:spPr>
      </p:pic>
      <p:pic>
        <p:nvPicPr>
          <p:cNvPr id="6" name="Image 5"/>
          <p:cNvPicPr/>
          <p:nvPr/>
        </p:nvPicPr>
        <p:blipFill>
          <a:blip r:embed="rId5">
            <a:extLst>
              <a:ext uri="{28A0092B-C50C-407E-A947-70E740481C1C}">
                <a14:useLocalDpi xmlns:a14="http://schemas.microsoft.com/office/drawing/2010/main" val="0"/>
              </a:ext>
            </a:extLst>
          </a:blip>
          <a:srcRect/>
          <a:stretch>
            <a:fillRect/>
          </a:stretch>
        </p:blipFill>
        <p:spPr bwMode="auto">
          <a:xfrm>
            <a:off x="5882545" y="5525040"/>
            <a:ext cx="1133856" cy="881348"/>
          </a:xfrm>
          <a:prstGeom prst="rect">
            <a:avLst/>
          </a:prstGeom>
          <a:noFill/>
          <a:ln>
            <a:noFill/>
          </a:ln>
        </p:spPr>
      </p:pic>
      <p:pic>
        <p:nvPicPr>
          <p:cNvPr id="7" name="Image 6"/>
          <p:cNvPicPr/>
          <p:nvPr/>
        </p:nvPicPr>
        <p:blipFill>
          <a:blip r:embed="rId6">
            <a:extLst>
              <a:ext uri="{28A0092B-C50C-407E-A947-70E740481C1C}">
                <a14:useLocalDpi xmlns:a14="http://schemas.microsoft.com/office/drawing/2010/main" val="0"/>
              </a:ext>
            </a:extLst>
          </a:blip>
          <a:srcRect/>
          <a:stretch>
            <a:fillRect/>
          </a:stretch>
        </p:blipFill>
        <p:spPr bwMode="auto">
          <a:xfrm>
            <a:off x="7802689" y="5525040"/>
            <a:ext cx="1475422" cy="939816"/>
          </a:xfrm>
          <a:prstGeom prst="rect">
            <a:avLst/>
          </a:prstGeom>
          <a:noFill/>
          <a:ln>
            <a:noFill/>
          </a:ln>
        </p:spPr>
      </p:pic>
    </p:spTree>
    <p:extLst>
      <p:ext uri="{BB962C8B-B14F-4D97-AF65-F5344CB8AC3E}">
        <p14:creationId xmlns:p14="http://schemas.microsoft.com/office/powerpoint/2010/main" val="90028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022C867-8E09-411D-8566-5F6A8D7DD2A6}"/>
              </a:ext>
            </a:extLst>
          </p:cNvPr>
          <p:cNvSpPr>
            <a:spLocks noGrp="1"/>
          </p:cNvSpPr>
          <p:nvPr>
            <p:ph type="title"/>
          </p:nvPr>
        </p:nvSpPr>
        <p:spPr/>
        <p:txBody>
          <a:bodyPr/>
          <a:lstStyle/>
          <a:p>
            <a:r>
              <a:rPr lang="fr-FR" b="1" dirty="0"/>
              <a:t>II. </a:t>
            </a:r>
            <a:r>
              <a:rPr lang="fr-FR" b="1" dirty="0" smtClean="0"/>
              <a:t>Le Centre </a:t>
            </a:r>
            <a:r>
              <a:rPr lang="fr-FR" b="1" dirty="0" err="1"/>
              <a:t>Alwaleed</a:t>
            </a:r>
            <a:endParaRPr lang="fr-BE" b="1" dirty="0"/>
          </a:p>
        </p:txBody>
      </p:sp>
      <p:pic>
        <p:nvPicPr>
          <p:cNvPr id="5" name="Espace réservé du contenu 4">
            <a:extLst>
              <a:ext uri="{FF2B5EF4-FFF2-40B4-BE49-F238E27FC236}">
                <a16:creationId xmlns:a16="http://schemas.microsoft.com/office/drawing/2014/main" xmlns="" id="{17512BC7-62F5-4BF5-BCC7-C5B24E4B896E}"/>
              </a:ext>
            </a:extLst>
          </p:cNvPr>
          <p:cNvPicPr>
            <a:picLocks noGrp="1" noChangeAspect="1"/>
          </p:cNvPicPr>
          <p:nvPr>
            <p:ph idx="1"/>
          </p:nvPr>
        </p:nvPicPr>
        <p:blipFill>
          <a:blip r:embed="rId3"/>
          <a:stretch>
            <a:fillRect/>
          </a:stretch>
        </p:blipFill>
        <p:spPr>
          <a:xfrm>
            <a:off x="1223158" y="1631046"/>
            <a:ext cx="6340485" cy="4755364"/>
          </a:xfrm>
        </p:spPr>
      </p:pic>
    </p:spTree>
    <p:extLst>
      <p:ext uri="{BB962C8B-B14F-4D97-AF65-F5344CB8AC3E}">
        <p14:creationId xmlns:p14="http://schemas.microsoft.com/office/powerpoint/2010/main" val="2066189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629392"/>
            <a:ext cx="8596668" cy="5735782"/>
          </a:xfrm>
        </p:spPr>
        <p:txBody>
          <a:bodyPr>
            <a:normAutofit/>
          </a:bodyPr>
          <a:lstStyle/>
          <a:p>
            <a:r>
              <a:rPr lang="fr-FR" sz="2000" dirty="0">
                <a:solidFill>
                  <a:schemeClr val="tx1"/>
                </a:solidFill>
              </a:rPr>
              <a:t>Intégré à la zone de santé de </a:t>
            </a:r>
            <a:r>
              <a:rPr lang="fr-FR" sz="2000" dirty="0" err="1">
                <a:solidFill>
                  <a:schemeClr val="tx1"/>
                </a:solidFill>
              </a:rPr>
              <a:t>Makiso</a:t>
            </a:r>
            <a:r>
              <a:rPr lang="fr-FR" sz="2000" dirty="0">
                <a:solidFill>
                  <a:schemeClr val="tx1"/>
                </a:solidFill>
              </a:rPr>
              <a:t> Kisangani (localisation urbaine et centrale)</a:t>
            </a:r>
          </a:p>
          <a:p>
            <a:r>
              <a:rPr lang="fr-FR" sz="2000" dirty="0">
                <a:solidFill>
                  <a:schemeClr val="tx1"/>
                </a:solidFill>
              </a:rPr>
              <a:t>Situé à côté de l’hôpital général de référence (concurrence)</a:t>
            </a:r>
          </a:p>
          <a:p>
            <a:r>
              <a:rPr lang="fr-FR" sz="2000" dirty="0">
                <a:solidFill>
                  <a:schemeClr val="tx1"/>
                </a:solidFill>
              </a:rPr>
              <a:t>Construit en 2004 (après la 2</a:t>
            </a:r>
            <a:r>
              <a:rPr lang="fr-FR" sz="2000" baseline="30000" dirty="0">
                <a:solidFill>
                  <a:schemeClr val="tx1"/>
                </a:solidFill>
              </a:rPr>
              <a:t>ème</a:t>
            </a:r>
            <a:r>
              <a:rPr lang="fr-FR" sz="2000" dirty="0">
                <a:solidFill>
                  <a:schemeClr val="tx1"/>
                </a:solidFill>
              </a:rPr>
              <a:t> guerre du Congo) avec des fonds saoudiens</a:t>
            </a:r>
          </a:p>
          <a:p>
            <a:r>
              <a:rPr lang="fr-FR" sz="2000" dirty="0">
                <a:solidFill>
                  <a:schemeClr val="tx1"/>
                </a:solidFill>
              </a:rPr>
              <a:t>Une cinquantaine d’agents : 19 infirmiers, 12 médecins, 9 agents administratifs, 5 techniciens, 2 électriciens</a:t>
            </a:r>
            <a:r>
              <a:rPr lang="mr-IN" sz="2000" dirty="0">
                <a:solidFill>
                  <a:schemeClr val="tx1"/>
                </a:solidFill>
              </a:rPr>
              <a:t>…</a:t>
            </a:r>
            <a:r>
              <a:rPr lang="nl-BE" sz="2000" dirty="0">
                <a:solidFill>
                  <a:schemeClr val="tx1"/>
                </a:solidFill>
              </a:rPr>
              <a:t>. 2 psychologues</a:t>
            </a:r>
            <a:endParaRPr lang="fr-FR" sz="2000" dirty="0">
              <a:solidFill>
                <a:schemeClr val="tx1"/>
              </a:solidFill>
            </a:endParaRPr>
          </a:p>
          <a:p>
            <a:r>
              <a:rPr lang="fr-FR" sz="2000" dirty="0">
                <a:solidFill>
                  <a:schemeClr val="tx1"/>
                </a:solidFill>
              </a:rPr>
              <a:t>Soutenu par </a:t>
            </a:r>
            <a:r>
              <a:rPr lang="fr-FR" sz="2000" dirty="0" err="1">
                <a:solidFill>
                  <a:schemeClr val="tx1"/>
                </a:solidFill>
              </a:rPr>
              <a:t>Enabel</a:t>
            </a:r>
            <a:r>
              <a:rPr lang="fr-FR" sz="2000" dirty="0">
                <a:solidFill>
                  <a:schemeClr val="tx1"/>
                </a:solidFill>
              </a:rPr>
              <a:t> depuis 2017</a:t>
            </a:r>
          </a:p>
          <a:p>
            <a:pPr lvl="1"/>
            <a:r>
              <a:rPr lang="fr-FR" sz="2000" dirty="0">
                <a:solidFill>
                  <a:schemeClr val="tx1"/>
                </a:solidFill>
              </a:rPr>
              <a:t>Assure la gratuité de la PEC des victimes</a:t>
            </a:r>
          </a:p>
          <a:p>
            <a:r>
              <a:rPr lang="fr-FR" sz="2000" dirty="0">
                <a:solidFill>
                  <a:schemeClr val="tx1"/>
                </a:solidFill>
              </a:rPr>
              <a:t>(Aujourd’hui) Reçoit entre 40 et 50 victimes par mois</a:t>
            </a:r>
          </a:p>
          <a:p>
            <a:pPr lvl="1"/>
            <a:r>
              <a:rPr lang="fr-FR" sz="2000" dirty="0" smtClean="0">
                <a:solidFill>
                  <a:schemeClr val="tx1"/>
                </a:solidFill>
              </a:rPr>
              <a:t>-&gt; Augmentation </a:t>
            </a:r>
            <a:r>
              <a:rPr lang="fr-FR" sz="2000" dirty="0">
                <a:solidFill>
                  <a:schemeClr val="tx1"/>
                </a:solidFill>
              </a:rPr>
              <a:t>régulière depuis intervention d’</a:t>
            </a:r>
            <a:r>
              <a:rPr lang="fr-FR" sz="2000" dirty="0" err="1">
                <a:solidFill>
                  <a:schemeClr val="tx1"/>
                </a:solidFill>
              </a:rPr>
              <a:t>Enabel</a:t>
            </a:r>
            <a:endParaRPr lang="fr-FR" sz="2000" dirty="0">
              <a:solidFill>
                <a:schemeClr val="tx1"/>
              </a:solidFill>
            </a:endParaRPr>
          </a:p>
          <a:p>
            <a:pPr lvl="1"/>
            <a:r>
              <a:rPr lang="fr-FR" sz="2000" dirty="0">
                <a:solidFill>
                  <a:schemeClr val="tx1"/>
                </a:solidFill>
              </a:rPr>
              <a:t>Majorité de mineures</a:t>
            </a:r>
          </a:p>
          <a:p>
            <a:pPr lvl="1"/>
            <a:r>
              <a:rPr lang="fr-FR" sz="2000" dirty="0">
                <a:solidFill>
                  <a:schemeClr val="tx1"/>
                </a:solidFill>
              </a:rPr>
              <a:t>Avec ou sans grossesse</a:t>
            </a:r>
          </a:p>
          <a:p>
            <a:pPr lvl="1"/>
            <a:r>
              <a:rPr lang="fr-FR" sz="2000" dirty="0">
                <a:solidFill>
                  <a:schemeClr val="tx1"/>
                </a:solidFill>
              </a:rPr>
              <a:t>Voie judiciaire (réquisition) ou communautaire</a:t>
            </a:r>
          </a:p>
        </p:txBody>
      </p:sp>
    </p:spTree>
    <p:extLst>
      <p:ext uri="{BB962C8B-B14F-4D97-AF65-F5344CB8AC3E}">
        <p14:creationId xmlns:p14="http://schemas.microsoft.com/office/powerpoint/2010/main" val="2111615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564217" cy="939419"/>
          </a:xfrm>
        </p:spPr>
        <p:txBody>
          <a:bodyPr>
            <a:normAutofit fontScale="90000"/>
          </a:bodyPr>
          <a:lstStyle/>
          <a:p>
            <a:r>
              <a:rPr lang="fr-FR" b="1" dirty="0"/>
              <a:t>Le parcours de prise en charge </a:t>
            </a:r>
            <a:r>
              <a:rPr lang="fr-FR" b="1" dirty="0" smtClean="0"/>
              <a:t>d’une victime</a:t>
            </a:r>
            <a:endParaRPr lang="fr-FR" b="1" dirty="0"/>
          </a:p>
        </p:txBody>
      </p:sp>
      <p:sp>
        <p:nvSpPr>
          <p:cNvPr id="3" name="Espace réservé du contenu 2"/>
          <p:cNvSpPr>
            <a:spLocks noGrp="1"/>
          </p:cNvSpPr>
          <p:nvPr>
            <p:ph idx="1"/>
          </p:nvPr>
        </p:nvSpPr>
        <p:spPr>
          <a:xfrm>
            <a:off x="838200" y="1710048"/>
            <a:ext cx="8911442" cy="4788288"/>
          </a:xfrm>
        </p:spPr>
        <p:txBody>
          <a:bodyPr>
            <a:normAutofit lnSpcReduction="10000"/>
          </a:bodyPr>
          <a:lstStyle/>
          <a:p>
            <a:pPr marL="0" indent="0">
              <a:buNone/>
            </a:pPr>
            <a:r>
              <a:rPr lang="fr-FR" dirty="0">
                <a:solidFill>
                  <a:schemeClr val="tx1"/>
                </a:solidFill>
              </a:rPr>
              <a:t>1) Accueil par la réceptionniste qui rédige une fiche individuelle</a:t>
            </a:r>
          </a:p>
          <a:p>
            <a:pPr marL="0" indent="0">
              <a:buNone/>
            </a:pPr>
            <a:r>
              <a:rPr lang="fr-FR" dirty="0">
                <a:solidFill>
                  <a:schemeClr val="tx1"/>
                </a:solidFill>
              </a:rPr>
              <a:t>2) Prise en charge médicale</a:t>
            </a:r>
          </a:p>
          <a:p>
            <a:pPr marL="0" indent="0">
              <a:buNone/>
            </a:pPr>
            <a:r>
              <a:rPr lang="fr-FR" dirty="0">
                <a:solidFill>
                  <a:schemeClr val="tx1"/>
                </a:solidFill>
              </a:rPr>
              <a:t>	-&gt; « </a:t>
            </a:r>
            <a:r>
              <a:rPr lang="fr-FR" i="1" dirty="0">
                <a:solidFill>
                  <a:schemeClr val="tx1"/>
                </a:solidFill>
              </a:rPr>
              <a:t>Un examen de la tête aux pieds, qui dure de 30 à 45 minutes </a:t>
            </a:r>
            <a:r>
              <a:rPr lang="fr-FR" dirty="0">
                <a:solidFill>
                  <a:schemeClr val="tx1"/>
                </a:solidFill>
              </a:rPr>
              <a:t>»</a:t>
            </a:r>
          </a:p>
          <a:p>
            <a:pPr marL="0" indent="0">
              <a:buNone/>
            </a:pPr>
            <a:r>
              <a:rPr lang="fr-FR" dirty="0">
                <a:solidFill>
                  <a:schemeClr val="tx1"/>
                </a:solidFill>
              </a:rPr>
              <a:t>3) Prise en charge psycho-médicale par une psychologue</a:t>
            </a:r>
          </a:p>
          <a:p>
            <a:pPr marL="0" indent="0">
              <a:buNone/>
            </a:pPr>
            <a:r>
              <a:rPr lang="fr-FR" dirty="0">
                <a:solidFill>
                  <a:schemeClr val="tx1"/>
                </a:solidFill>
              </a:rPr>
              <a:t>	-&gt; « </a:t>
            </a:r>
            <a:r>
              <a:rPr lang="fr-FR" i="1" dirty="0">
                <a:solidFill>
                  <a:schemeClr val="tx1"/>
                </a:solidFill>
              </a:rPr>
              <a:t>Un travail au cas par cas</a:t>
            </a:r>
            <a:r>
              <a:rPr lang="fr-FR" dirty="0">
                <a:solidFill>
                  <a:schemeClr val="tx1"/>
                </a:solidFill>
              </a:rPr>
              <a:t> » : « exercices » et « conseils »</a:t>
            </a:r>
          </a:p>
          <a:p>
            <a:pPr marL="0" indent="0">
              <a:buNone/>
            </a:pPr>
            <a:r>
              <a:rPr lang="fr-FR" dirty="0">
                <a:solidFill>
                  <a:schemeClr val="tx1"/>
                </a:solidFill>
              </a:rPr>
              <a:t>	-&gt; Un travail rendu difficile en raison de la diversité des situations</a:t>
            </a:r>
            <a:r>
              <a:rPr lang="mr-IN" dirty="0">
                <a:solidFill>
                  <a:schemeClr val="tx1"/>
                </a:solidFill>
              </a:rPr>
              <a:t>…</a:t>
            </a:r>
            <a:endParaRPr lang="fr-FR" dirty="0">
              <a:solidFill>
                <a:schemeClr val="tx1"/>
              </a:solidFill>
            </a:endParaRPr>
          </a:p>
          <a:p>
            <a:pPr marL="0" indent="0">
              <a:buNone/>
            </a:pPr>
            <a:r>
              <a:rPr lang="fr-FR" dirty="0">
                <a:solidFill>
                  <a:schemeClr val="tx1"/>
                </a:solidFill>
              </a:rPr>
              <a:t>4) Hospitalisation éventuelle</a:t>
            </a:r>
          </a:p>
          <a:p>
            <a:pPr marL="0" indent="0">
              <a:buNone/>
            </a:pPr>
            <a:r>
              <a:rPr lang="fr-FR" dirty="0">
                <a:solidFill>
                  <a:schemeClr val="tx1"/>
                </a:solidFill>
              </a:rPr>
              <a:t>	-&gt; Pour donner un peu de répit à la victime et à la famille</a:t>
            </a:r>
          </a:p>
          <a:p>
            <a:pPr marL="0" indent="0">
              <a:buNone/>
            </a:pPr>
            <a:r>
              <a:rPr lang="fr-FR" dirty="0">
                <a:solidFill>
                  <a:schemeClr val="tx1"/>
                </a:solidFill>
              </a:rPr>
              <a:t>5) Accompagnement de la famille</a:t>
            </a:r>
          </a:p>
          <a:p>
            <a:pPr marL="0" indent="0">
              <a:buNone/>
            </a:pPr>
            <a:r>
              <a:rPr lang="fr-FR" dirty="0">
                <a:solidFill>
                  <a:schemeClr val="tx1"/>
                </a:solidFill>
              </a:rPr>
              <a:t>6) Accompagnement juridique (si accord de la victime)</a:t>
            </a:r>
          </a:p>
          <a:p>
            <a:pPr marL="0" indent="0">
              <a:buNone/>
            </a:pPr>
            <a:r>
              <a:rPr lang="fr-FR" dirty="0">
                <a:solidFill>
                  <a:schemeClr val="tx1"/>
                </a:solidFill>
              </a:rPr>
              <a:t>7) Suivi (6 consultations)</a:t>
            </a:r>
          </a:p>
          <a:p>
            <a:pPr marL="0" indent="0">
              <a:buNone/>
            </a:pPr>
            <a:r>
              <a:rPr lang="fr-FR" dirty="0">
                <a:solidFill>
                  <a:schemeClr val="tx1"/>
                </a:solidFill>
              </a:rPr>
              <a:t>	-&gt; Très difficile, les victimes ne reviennent pas, sauf en cas de grossesse (gratuité du suivi)</a:t>
            </a:r>
          </a:p>
        </p:txBody>
      </p:sp>
    </p:spTree>
    <p:extLst>
      <p:ext uri="{BB962C8B-B14F-4D97-AF65-F5344CB8AC3E}">
        <p14:creationId xmlns:p14="http://schemas.microsoft.com/office/powerpoint/2010/main" val="677226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Défis organisationnels</a:t>
            </a:r>
          </a:p>
        </p:txBody>
      </p:sp>
      <p:sp>
        <p:nvSpPr>
          <p:cNvPr id="3" name="Espace réservé du contenu 2"/>
          <p:cNvSpPr>
            <a:spLocks noGrp="1"/>
          </p:cNvSpPr>
          <p:nvPr>
            <p:ph idx="1"/>
          </p:nvPr>
        </p:nvSpPr>
        <p:spPr>
          <a:xfrm>
            <a:off x="838200" y="1524000"/>
            <a:ext cx="8514522" cy="4652963"/>
          </a:xfrm>
        </p:spPr>
        <p:txBody>
          <a:bodyPr>
            <a:normAutofit fontScale="62500" lnSpcReduction="20000"/>
          </a:bodyPr>
          <a:lstStyle/>
          <a:p>
            <a:r>
              <a:rPr lang="fr-FR" sz="3200" dirty="0">
                <a:solidFill>
                  <a:schemeClr val="tx1"/>
                </a:solidFill>
              </a:rPr>
              <a:t>Depuis sa création: de nombreux conflits et tensions entre les prestataires autour des ressources du Centre</a:t>
            </a:r>
          </a:p>
          <a:p>
            <a:pPr lvl="1"/>
            <a:r>
              <a:rPr lang="fr-FR" sz="2700" dirty="0">
                <a:solidFill>
                  <a:schemeClr val="tx1"/>
                </a:solidFill>
              </a:rPr>
              <a:t>Inégalités salariales</a:t>
            </a:r>
          </a:p>
          <a:p>
            <a:pPr lvl="1"/>
            <a:r>
              <a:rPr lang="fr-FR" sz="2700" dirty="0">
                <a:solidFill>
                  <a:schemeClr val="tx1"/>
                </a:solidFill>
              </a:rPr>
              <a:t>Conflits de recrutements</a:t>
            </a:r>
          </a:p>
          <a:p>
            <a:pPr marL="457200" lvl="1" indent="0">
              <a:buNone/>
            </a:pPr>
            <a:endParaRPr lang="fr-FR" dirty="0">
              <a:solidFill>
                <a:schemeClr val="tx1"/>
              </a:solidFill>
            </a:endParaRPr>
          </a:p>
          <a:p>
            <a:r>
              <a:rPr lang="fr-FR" sz="3200" dirty="0">
                <a:solidFill>
                  <a:schemeClr val="tx1"/>
                </a:solidFill>
              </a:rPr>
              <a:t>Turnover de directeurs (5) depuis sa création</a:t>
            </a:r>
          </a:p>
          <a:p>
            <a:pPr lvl="1"/>
            <a:r>
              <a:rPr lang="fr-FR" sz="2400" dirty="0">
                <a:solidFill>
                  <a:schemeClr val="tx1"/>
                </a:solidFill>
              </a:rPr>
              <a:t>Détournement de biens</a:t>
            </a:r>
          </a:p>
          <a:p>
            <a:pPr lvl="2"/>
            <a:r>
              <a:rPr lang="fr-FR" sz="2400" dirty="0">
                <a:solidFill>
                  <a:schemeClr val="tx1"/>
                </a:solidFill>
              </a:rPr>
              <a:t>Crée un climat délétère</a:t>
            </a:r>
          </a:p>
          <a:p>
            <a:pPr lvl="2"/>
            <a:r>
              <a:rPr lang="fr-FR" sz="2400" dirty="0">
                <a:solidFill>
                  <a:schemeClr val="tx1"/>
                </a:solidFill>
              </a:rPr>
              <a:t>Crée des divisons parmi le staff</a:t>
            </a:r>
          </a:p>
          <a:p>
            <a:pPr lvl="2"/>
            <a:r>
              <a:rPr lang="fr-FR" sz="2400" dirty="0">
                <a:solidFill>
                  <a:schemeClr val="tx1"/>
                </a:solidFill>
              </a:rPr>
              <a:t>Affecte le fonctionnement de l’équipe -&gt; la qualité des soins</a:t>
            </a:r>
          </a:p>
          <a:p>
            <a:pPr marL="228600" lvl="3">
              <a:spcBef>
                <a:spcPts val="1000"/>
              </a:spcBef>
            </a:pPr>
            <a:r>
              <a:rPr lang="fr-FR" altLang="fr-FR" sz="3200" dirty="0">
                <a:solidFill>
                  <a:schemeClr val="tx1"/>
                </a:solidFill>
              </a:rPr>
              <a:t>Manque régulier de matériel médical et d’entretien</a:t>
            </a:r>
          </a:p>
          <a:p>
            <a:pPr marL="685800" lvl="4">
              <a:spcBef>
                <a:spcPts val="1000"/>
              </a:spcBef>
            </a:pPr>
            <a:r>
              <a:rPr lang="fr-FR" altLang="fr-FR" sz="2800" dirty="0">
                <a:solidFill>
                  <a:schemeClr val="tx1"/>
                </a:solidFill>
              </a:rPr>
              <a:t>Dons de la Fondation de la Première Dame</a:t>
            </a:r>
          </a:p>
          <a:p>
            <a:pPr marL="685800" lvl="4">
              <a:spcBef>
                <a:spcPts val="1000"/>
              </a:spcBef>
            </a:pPr>
            <a:r>
              <a:rPr lang="fr-FR" altLang="fr-FR" sz="2800" dirty="0">
                <a:solidFill>
                  <a:schemeClr val="tx1"/>
                </a:solidFill>
              </a:rPr>
              <a:t>Fournitures </a:t>
            </a:r>
            <a:r>
              <a:rPr lang="fr-FR" altLang="fr-FR" sz="2800" dirty="0" err="1">
                <a:solidFill>
                  <a:schemeClr val="tx1"/>
                </a:solidFill>
              </a:rPr>
              <a:t>Enabel</a:t>
            </a:r>
            <a:endParaRPr lang="fr-FR" altLang="fr-FR" sz="2800" dirty="0">
              <a:solidFill>
                <a:schemeClr val="tx1"/>
              </a:solidFill>
            </a:endParaRPr>
          </a:p>
          <a:p>
            <a:pPr marL="457200" lvl="3" indent="-457200">
              <a:spcBef>
                <a:spcPts val="1000"/>
              </a:spcBef>
            </a:pPr>
            <a:r>
              <a:rPr lang="fr-FR" altLang="fr-FR" sz="3200" dirty="0">
                <a:solidFill>
                  <a:schemeClr val="tx1"/>
                </a:solidFill>
              </a:rPr>
              <a:t>Architecture vétuste, délabrement, hygiène et propreté</a:t>
            </a:r>
          </a:p>
          <a:p>
            <a:endParaRPr lang="fr-FR" dirty="0"/>
          </a:p>
        </p:txBody>
      </p:sp>
    </p:spTree>
    <p:extLst>
      <p:ext uri="{BB962C8B-B14F-4D97-AF65-F5344CB8AC3E}">
        <p14:creationId xmlns:p14="http://schemas.microsoft.com/office/powerpoint/2010/main" val="589501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07067" y="593766"/>
            <a:ext cx="7660684" cy="3457070"/>
          </a:xfrm>
        </p:spPr>
        <p:txBody>
          <a:bodyPr/>
          <a:lstStyle/>
          <a:p>
            <a:r>
              <a:rPr lang="fr-FR" dirty="0"/>
              <a:t>III. </a:t>
            </a:r>
            <a:r>
              <a:rPr lang="fr-FR" dirty="0" smtClean="0"/>
              <a:t>Principaux résultats de l’étude </a:t>
            </a:r>
            <a:r>
              <a:rPr lang="fr-FR" dirty="0"/>
              <a:t>socio-anthropologique</a:t>
            </a:r>
          </a:p>
        </p:txBody>
      </p:sp>
      <p:sp>
        <p:nvSpPr>
          <p:cNvPr id="3" name="Sous-titre 2"/>
          <p:cNvSpPr>
            <a:spLocks noGrp="1"/>
          </p:cNvSpPr>
          <p:nvPr>
            <p:ph type="subTitle" idx="1"/>
          </p:nvPr>
        </p:nvSpPr>
        <p:spPr/>
        <p:txBody>
          <a:bodyPr/>
          <a:lstStyle/>
          <a:p>
            <a:pPr algn="ctr"/>
            <a:r>
              <a:rPr lang="fr-FR" dirty="0"/>
              <a:t>(février 2018 – septembre 2019)</a:t>
            </a:r>
          </a:p>
        </p:txBody>
      </p:sp>
    </p:spTree>
    <p:extLst>
      <p:ext uri="{BB962C8B-B14F-4D97-AF65-F5344CB8AC3E}">
        <p14:creationId xmlns:p14="http://schemas.microsoft.com/office/powerpoint/2010/main" val="481567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98705"/>
            <a:ext cx="8596668" cy="1631695"/>
          </a:xfrm>
        </p:spPr>
        <p:txBody>
          <a:bodyPr>
            <a:normAutofit fontScale="90000"/>
          </a:bodyPr>
          <a:lstStyle/>
          <a:p>
            <a:r>
              <a:rPr lang="fr-FR" b="1" dirty="0"/>
              <a:t>Résultat 1 : Une typologie des situations venant au Centre permettant d’orienter la PEC</a:t>
            </a:r>
          </a:p>
        </p:txBody>
      </p:sp>
      <p:sp>
        <p:nvSpPr>
          <p:cNvPr id="3" name="Espace réservé du contenu 2"/>
          <p:cNvSpPr>
            <a:spLocks noGrp="1"/>
          </p:cNvSpPr>
          <p:nvPr>
            <p:ph idx="1"/>
          </p:nvPr>
        </p:nvSpPr>
        <p:spPr>
          <a:xfrm>
            <a:off x="838200" y="1825624"/>
            <a:ext cx="9081052" cy="4733671"/>
          </a:xfrm>
        </p:spPr>
        <p:txBody>
          <a:bodyPr>
            <a:normAutofit lnSpcReduction="10000"/>
          </a:bodyPr>
          <a:lstStyle/>
          <a:p>
            <a:r>
              <a:rPr lang="fr-FR" dirty="0"/>
              <a:t>Constat d’une diversité de situations nécessitant une prise en charge différenciée</a:t>
            </a:r>
          </a:p>
          <a:p>
            <a:pPr lvl="1"/>
            <a:r>
              <a:rPr lang="fr-FR" sz="2000" b="1" dirty="0"/>
              <a:t>Situation de type 1 </a:t>
            </a:r>
            <a:r>
              <a:rPr lang="fr-FR" sz="2000" dirty="0"/>
              <a:t>: l’abus sexuel d’une enfant pré-pubère (moins de 12 ans) par un mineur (1a) ou un adulte (1b)</a:t>
            </a:r>
          </a:p>
          <a:p>
            <a:pPr lvl="1"/>
            <a:r>
              <a:rPr lang="fr-FR" sz="2000" b="1" dirty="0"/>
              <a:t>Situation de type 2 </a:t>
            </a:r>
            <a:r>
              <a:rPr lang="fr-FR" sz="2000" dirty="0"/>
              <a:t>: de « suspicion sociale » car relation amoureuse avec mineur (2a) ou adulte (2b) -&gt; demande d’un </a:t>
            </a:r>
            <a:r>
              <a:rPr lang="fr-FR" sz="2000" dirty="0">
                <a:solidFill>
                  <a:srgbClr val="FF0000"/>
                </a:solidFill>
              </a:rPr>
              <a:t>examen de virginité</a:t>
            </a:r>
            <a:endParaRPr lang="fr-FR" sz="2000" dirty="0"/>
          </a:p>
          <a:p>
            <a:pPr lvl="1"/>
            <a:r>
              <a:rPr lang="fr-FR" sz="2000" b="1" dirty="0"/>
              <a:t>Situation de type 3 </a:t>
            </a:r>
            <a:r>
              <a:rPr lang="fr-FR" sz="2000" dirty="0"/>
              <a:t>: « de viol normatif » (relations sexuelles consentantes mais considérées comme viol par la loi</a:t>
            </a:r>
            <a:r>
              <a:rPr lang="mr-IN" sz="2000" dirty="0"/>
              <a:t>…</a:t>
            </a:r>
            <a:r>
              <a:rPr lang="fr-FR" sz="2000" dirty="0"/>
              <a:t>) avec grossesse ou non (faux cas ?)</a:t>
            </a:r>
          </a:p>
          <a:p>
            <a:pPr lvl="1"/>
            <a:r>
              <a:rPr lang="fr-FR" sz="2000" b="1" dirty="0"/>
              <a:t>Situation de type 4 </a:t>
            </a:r>
            <a:r>
              <a:rPr lang="fr-FR" sz="2000" dirty="0"/>
              <a:t>: de viol entre mineurs (qui se connaissent bien souvent)</a:t>
            </a:r>
          </a:p>
          <a:p>
            <a:pPr lvl="1"/>
            <a:r>
              <a:rPr lang="fr-FR" sz="2000" b="1" dirty="0"/>
              <a:t>Situation de type 5</a:t>
            </a:r>
            <a:r>
              <a:rPr lang="fr-FR" sz="2000" dirty="0"/>
              <a:t>: viol d’une mineure par un adulte</a:t>
            </a:r>
          </a:p>
          <a:p>
            <a:pPr lvl="1"/>
            <a:r>
              <a:rPr lang="fr-FR" sz="2000" b="1" dirty="0"/>
              <a:t>Situation de type 6</a:t>
            </a:r>
            <a:r>
              <a:rPr lang="fr-FR" sz="2000" dirty="0"/>
              <a:t> : le viol d’une femme adulte par un homme </a:t>
            </a:r>
            <a:r>
              <a:rPr lang="fr-FR" sz="2000" dirty="0" smtClean="0"/>
              <a:t>connu ou inconnu (6a), </a:t>
            </a:r>
            <a:r>
              <a:rPr lang="fr-FR" sz="2000" dirty="0"/>
              <a:t>ou son mari (6b)</a:t>
            </a:r>
          </a:p>
        </p:txBody>
      </p:sp>
    </p:spTree>
    <p:extLst>
      <p:ext uri="{BB962C8B-B14F-4D97-AF65-F5344CB8AC3E}">
        <p14:creationId xmlns:p14="http://schemas.microsoft.com/office/powerpoint/2010/main" val="1774018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Répartition des situations selon leur type en 2021 et 2022</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67494205"/>
              </p:ext>
            </p:extLst>
          </p:nvPr>
        </p:nvGraphicFramePr>
        <p:xfrm>
          <a:off x="677863" y="2160588"/>
          <a:ext cx="8596312" cy="4437222"/>
        </p:xfrm>
        <a:graphic>
          <a:graphicData uri="http://schemas.openxmlformats.org/drawingml/2006/table">
            <a:tbl>
              <a:tblPr firstRow="1" bandRow="1">
                <a:tableStyleId>{5C22544A-7EE6-4342-B048-85BDC9FD1C3A}</a:tableStyleId>
              </a:tblPr>
              <a:tblGrid>
                <a:gridCol w="4786526">
                  <a:extLst>
                    <a:ext uri="{9D8B030D-6E8A-4147-A177-3AD203B41FA5}">
                      <a16:colId xmlns:a16="http://schemas.microsoft.com/office/drawing/2014/main" xmlns="" val="20000"/>
                    </a:ext>
                  </a:extLst>
                </a:gridCol>
                <a:gridCol w="2073082">
                  <a:extLst>
                    <a:ext uri="{9D8B030D-6E8A-4147-A177-3AD203B41FA5}">
                      <a16:colId xmlns:a16="http://schemas.microsoft.com/office/drawing/2014/main" xmlns="" val="20001"/>
                    </a:ext>
                  </a:extLst>
                </a:gridCol>
                <a:gridCol w="1736704">
                  <a:extLst>
                    <a:ext uri="{9D8B030D-6E8A-4147-A177-3AD203B41FA5}">
                      <a16:colId xmlns:a16="http://schemas.microsoft.com/office/drawing/2014/main" xmlns="" val="20002"/>
                    </a:ext>
                  </a:extLst>
                </a:gridCol>
              </a:tblGrid>
              <a:tr h="526177">
                <a:tc>
                  <a:txBody>
                    <a:bodyPr/>
                    <a:lstStyle/>
                    <a:p>
                      <a:endParaRPr lang="fr-FR" dirty="0"/>
                    </a:p>
                  </a:txBody>
                  <a:tcPr marL="74751" marR="74751"/>
                </a:tc>
                <a:tc>
                  <a:txBody>
                    <a:bodyPr/>
                    <a:lstStyle/>
                    <a:p>
                      <a:r>
                        <a:rPr lang="fr-FR" dirty="0"/>
                        <a:t>2021</a:t>
                      </a:r>
                    </a:p>
                  </a:txBody>
                  <a:tcPr marL="74751" marR="74751"/>
                </a:tc>
                <a:tc>
                  <a:txBody>
                    <a:bodyPr/>
                    <a:lstStyle/>
                    <a:p>
                      <a:r>
                        <a:rPr lang="fr-FR" dirty="0" smtClean="0"/>
                        <a:t>2022 (août)</a:t>
                      </a:r>
                      <a:endParaRPr lang="fr-FR" dirty="0"/>
                    </a:p>
                  </a:txBody>
                  <a:tcPr marL="74751" marR="74751"/>
                </a:tc>
                <a:extLst>
                  <a:ext uri="{0D108BD9-81ED-4DB2-BD59-A6C34878D82A}">
                    <a16:rowId xmlns:a16="http://schemas.microsoft.com/office/drawing/2014/main" xmlns="" val="10000"/>
                  </a:ext>
                </a:extLst>
              </a:tr>
              <a:tr h="526177">
                <a:tc>
                  <a:txBody>
                    <a:bodyPr/>
                    <a:lstStyle/>
                    <a:p>
                      <a:r>
                        <a:rPr lang="fr-FR" dirty="0"/>
                        <a:t>Situation de type 1 : le</a:t>
                      </a:r>
                      <a:r>
                        <a:rPr lang="fr-FR" baseline="0" dirty="0"/>
                        <a:t> viol d’une enfant pré-pubère</a:t>
                      </a:r>
                      <a:endParaRPr lang="fr-FR" dirty="0"/>
                    </a:p>
                  </a:txBody>
                  <a:tcPr marL="74751" marR="74751"/>
                </a:tc>
                <a:tc>
                  <a:txBody>
                    <a:bodyPr/>
                    <a:lstStyle/>
                    <a:p>
                      <a:pPr algn="ctr"/>
                      <a:r>
                        <a:rPr lang="fr-FR" dirty="0"/>
                        <a:t>40</a:t>
                      </a:r>
                    </a:p>
                  </a:txBody>
                  <a:tcPr marL="74751" marR="74751"/>
                </a:tc>
                <a:tc>
                  <a:txBody>
                    <a:bodyPr/>
                    <a:lstStyle/>
                    <a:p>
                      <a:pPr algn="ctr"/>
                      <a:r>
                        <a:rPr lang="fr-FR" dirty="0"/>
                        <a:t>38</a:t>
                      </a:r>
                    </a:p>
                  </a:txBody>
                  <a:tcPr marL="74751" marR="74751"/>
                </a:tc>
                <a:extLst>
                  <a:ext uri="{0D108BD9-81ED-4DB2-BD59-A6C34878D82A}">
                    <a16:rowId xmlns:a16="http://schemas.microsoft.com/office/drawing/2014/main" xmlns="" val="10001"/>
                  </a:ext>
                </a:extLst>
              </a:tr>
              <a:tr h="526177">
                <a:tc>
                  <a:txBody>
                    <a:bodyPr/>
                    <a:lstStyle/>
                    <a:p>
                      <a:r>
                        <a:rPr lang="fr-FR" dirty="0"/>
                        <a:t>Situation de type 2 : de</a:t>
                      </a:r>
                      <a:r>
                        <a:rPr lang="fr-FR" baseline="0" dirty="0"/>
                        <a:t> suspicion sociale</a:t>
                      </a:r>
                      <a:endParaRPr lang="fr-FR" dirty="0"/>
                    </a:p>
                  </a:txBody>
                  <a:tcPr marL="74751" marR="74751"/>
                </a:tc>
                <a:tc>
                  <a:txBody>
                    <a:bodyPr/>
                    <a:lstStyle/>
                    <a:p>
                      <a:pPr algn="ctr"/>
                      <a:r>
                        <a:rPr lang="fr-FR" dirty="0"/>
                        <a:t>53</a:t>
                      </a:r>
                    </a:p>
                  </a:txBody>
                  <a:tcPr marL="74751" marR="74751"/>
                </a:tc>
                <a:tc>
                  <a:txBody>
                    <a:bodyPr/>
                    <a:lstStyle/>
                    <a:p>
                      <a:pPr algn="ctr"/>
                      <a:r>
                        <a:rPr lang="fr-FR" dirty="0"/>
                        <a:t>42</a:t>
                      </a:r>
                    </a:p>
                  </a:txBody>
                  <a:tcPr marL="74751" marR="74751"/>
                </a:tc>
                <a:extLst>
                  <a:ext uri="{0D108BD9-81ED-4DB2-BD59-A6C34878D82A}">
                    <a16:rowId xmlns:a16="http://schemas.microsoft.com/office/drawing/2014/main" xmlns="" val="10002"/>
                  </a:ext>
                </a:extLst>
              </a:tr>
              <a:tr h="526177">
                <a:tc>
                  <a:txBody>
                    <a:bodyPr/>
                    <a:lstStyle/>
                    <a:p>
                      <a:r>
                        <a:rPr lang="fr-FR" dirty="0"/>
                        <a:t>Situation de type 3 : de violence normative</a:t>
                      </a:r>
                    </a:p>
                  </a:txBody>
                  <a:tcPr marL="74751" marR="74751"/>
                </a:tc>
                <a:tc>
                  <a:txBody>
                    <a:bodyPr/>
                    <a:lstStyle/>
                    <a:p>
                      <a:pPr algn="ctr"/>
                      <a:r>
                        <a:rPr lang="fr-FR" dirty="0">
                          <a:solidFill>
                            <a:srgbClr val="FF0000"/>
                          </a:solidFill>
                        </a:rPr>
                        <a:t>249</a:t>
                      </a:r>
                    </a:p>
                  </a:txBody>
                  <a:tcPr marL="74751" marR="74751"/>
                </a:tc>
                <a:tc>
                  <a:txBody>
                    <a:bodyPr/>
                    <a:lstStyle/>
                    <a:p>
                      <a:pPr algn="ctr"/>
                      <a:r>
                        <a:rPr lang="fr-FR" dirty="0">
                          <a:solidFill>
                            <a:srgbClr val="FF0000"/>
                          </a:solidFill>
                        </a:rPr>
                        <a:t>222</a:t>
                      </a:r>
                    </a:p>
                  </a:txBody>
                  <a:tcPr marL="74751" marR="74751"/>
                </a:tc>
                <a:extLst>
                  <a:ext uri="{0D108BD9-81ED-4DB2-BD59-A6C34878D82A}">
                    <a16:rowId xmlns:a16="http://schemas.microsoft.com/office/drawing/2014/main" xmlns="" val="10003"/>
                  </a:ext>
                </a:extLst>
              </a:tr>
              <a:tr h="526177">
                <a:tc>
                  <a:txBody>
                    <a:bodyPr/>
                    <a:lstStyle/>
                    <a:p>
                      <a:r>
                        <a:rPr lang="fr-FR" dirty="0"/>
                        <a:t>Situation de type 4 : viol</a:t>
                      </a:r>
                      <a:r>
                        <a:rPr lang="fr-FR" baseline="0" dirty="0"/>
                        <a:t> entre mineurs</a:t>
                      </a:r>
                      <a:endParaRPr lang="fr-FR" dirty="0"/>
                    </a:p>
                  </a:txBody>
                  <a:tcPr marL="74751" marR="74751"/>
                </a:tc>
                <a:tc>
                  <a:txBody>
                    <a:bodyPr/>
                    <a:lstStyle/>
                    <a:p>
                      <a:pPr algn="ctr"/>
                      <a:r>
                        <a:rPr lang="fr-FR" dirty="0"/>
                        <a:t>12</a:t>
                      </a:r>
                    </a:p>
                  </a:txBody>
                  <a:tcPr marL="74751" marR="74751"/>
                </a:tc>
                <a:tc>
                  <a:txBody>
                    <a:bodyPr/>
                    <a:lstStyle/>
                    <a:p>
                      <a:pPr algn="ctr"/>
                      <a:r>
                        <a:rPr lang="fr-FR" dirty="0"/>
                        <a:t>12</a:t>
                      </a:r>
                    </a:p>
                  </a:txBody>
                  <a:tcPr marL="74751" marR="74751"/>
                </a:tc>
                <a:extLst>
                  <a:ext uri="{0D108BD9-81ED-4DB2-BD59-A6C34878D82A}">
                    <a16:rowId xmlns:a16="http://schemas.microsoft.com/office/drawing/2014/main" xmlns="" val="10004"/>
                  </a:ext>
                </a:extLst>
              </a:tr>
              <a:tr h="526177">
                <a:tc>
                  <a:txBody>
                    <a:bodyPr/>
                    <a:lstStyle/>
                    <a:p>
                      <a:r>
                        <a:rPr lang="fr-FR" dirty="0"/>
                        <a:t>Situation de type 5 : viol</a:t>
                      </a:r>
                      <a:r>
                        <a:rPr lang="fr-FR" baseline="0" dirty="0"/>
                        <a:t> d’une mineure par un adulte</a:t>
                      </a:r>
                      <a:endParaRPr lang="fr-FR" dirty="0"/>
                    </a:p>
                  </a:txBody>
                  <a:tcPr marL="74751" marR="74751"/>
                </a:tc>
                <a:tc>
                  <a:txBody>
                    <a:bodyPr/>
                    <a:lstStyle/>
                    <a:p>
                      <a:pPr algn="ctr"/>
                      <a:r>
                        <a:rPr lang="fr-FR" dirty="0">
                          <a:solidFill>
                            <a:srgbClr val="FF0000"/>
                          </a:solidFill>
                        </a:rPr>
                        <a:t>237</a:t>
                      </a:r>
                    </a:p>
                  </a:txBody>
                  <a:tcPr marL="74751" marR="74751"/>
                </a:tc>
                <a:tc>
                  <a:txBody>
                    <a:bodyPr/>
                    <a:lstStyle/>
                    <a:p>
                      <a:pPr algn="ctr"/>
                      <a:r>
                        <a:rPr lang="fr-FR" dirty="0">
                          <a:solidFill>
                            <a:srgbClr val="FF0000"/>
                          </a:solidFill>
                        </a:rPr>
                        <a:t>164</a:t>
                      </a:r>
                    </a:p>
                  </a:txBody>
                  <a:tcPr marL="74751" marR="74751"/>
                </a:tc>
                <a:extLst>
                  <a:ext uri="{0D108BD9-81ED-4DB2-BD59-A6C34878D82A}">
                    <a16:rowId xmlns:a16="http://schemas.microsoft.com/office/drawing/2014/main" xmlns="" val="10005"/>
                  </a:ext>
                </a:extLst>
              </a:tr>
              <a:tr h="526177">
                <a:tc>
                  <a:txBody>
                    <a:bodyPr/>
                    <a:lstStyle/>
                    <a:p>
                      <a:r>
                        <a:rPr lang="fr-FR" dirty="0"/>
                        <a:t>Situation de type 6 : viole d’une adulte</a:t>
                      </a:r>
                    </a:p>
                  </a:txBody>
                  <a:tcPr marL="74751" marR="74751"/>
                </a:tc>
                <a:tc>
                  <a:txBody>
                    <a:bodyPr/>
                    <a:lstStyle/>
                    <a:p>
                      <a:pPr algn="ctr"/>
                      <a:r>
                        <a:rPr lang="fr-FR" dirty="0"/>
                        <a:t>51</a:t>
                      </a:r>
                    </a:p>
                  </a:txBody>
                  <a:tcPr marL="74751" marR="74751"/>
                </a:tc>
                <a:tc>
                  <a:txBody>
                    <a:bodyPr/>
                    <a:lstStyle/>
                    <a:p>
                      <a:pPr algn="ctr"/>
                      <a:r>
                        <a:rPr lang="fr-FR" dirty="0"/>
                        <a:t>36</a:t>
                      </a:r>
                    </a:p>
                  </a:txBody>
                  <a:tcPr marL="74751" marR="74751"/>
                </a:tc>
                <a:extLst>
                  <a:ext uri="{0D108BD9-81ED-4DB2-BD59-A6C34878D82A}">
                    <a16:rowId xmlns:a16="http://schemas.microsoft.com/office/drawing/2014/main" xmlns="" val="10006"/>
                  </a:ext>
                </a:extLst>
              </a:tr>
              <a:tr h="526177">
                <a:tc>
                  <a:txBody>
                    <a:bodyPr/>
                    <a:lstStyle/>
                    <a:p>
                      <a:endParaRPr lang="fr-FR" dirty="0"/>
                    </a:p>
                  </a:txBody>
                  <a:tcPr marL="74751" marR="74751"/>
                </a:tc>
                <a:tc>
                  <a:txBody>
                    <a:bodyPr/>
                    <a:lstStyle/>
                    <a:p>
                      <a:pPr algn="ctr"/>
                      <a:r>
                        <a:rPr lang="fr-FR" dirty="0"/>
                        <a:t>642</a:t>
                      </a:r>
                    </a:p>
                  </a:txBody>
                  <a:tcPr marL="74751" marR="74751"/>
                </a:tc>
                <a:tc>
                  <a:txBody>
                    <a:bodyPr/>
                    <a:lstStyle/>
                    <a:p>
                      <a:pPr algn="ctr"/>
                      <a:r>
                        <a:rPr lang="fr-FR" dirty="0" smtClean="0"/>
                        <a:t>514 (771)</a:t>
                      </a:r>
                      <a:endParaRPr lang="fr-FR" dirty="0"/>
                    </a:p>
                  </a:txBody>
                  <a:tcPr marL="74751" marR="74751"/>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8259604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07EE580-7DA5-45DA-B95A-88E81D234F94}"/>
              </a:ext>
            </a:extLst>
          </p:cNvPr>
          <p:cNvSpPr>
            <a:spLocks noGrp="1"/>
          </p:cNvSpPr>
          <p:nvPr>
            <p:ph type="title"/>
          </p:nvPr>
        </p:nvSpPr>
        <p:spPr/>
        <p:txBody>
          <a:bodyPr/>
          <a:lstStyle/>
          <a:p>
            <a:r>
              <a:rPr lang="fr-FR" b="1" dirty="0"/>
              <a:t>Constats importants : </a:t>
            </a:r>
            <a:endParaRPr lang="fr-BE" b="1" dirty="0"/>
          </a:p>
        </p:txBody>
      </p:sp>
      <p:sp>
        <p:nvSpPr>
          <p:cNvPr id="3" name="Espace réservé du contenu 2">
            <a:extLst>
              <a:ext uri="{FF2B5EF4-FFF2-40B4-BE49-F238E27FC236}">
                <a16:creationId xmlns:a16="http://schemas.microsoft.com/office/drawing/2014/main" xmlns="" id="{81ABB25E-3852-4F3E-9B73-6D70B774F029}"/>
              </a:ext>
            </a:extLst>
          </p:cNvPr>
          <p:cNvSpPr>
            <a:spLocks noGrp="1"/>
          </p:cNvSpPr>
          <p:nvPr>
            <p:ph idx="1"/>
          </p:nvPr>
        </p:nvSpPr>
        <p:spPr>
          <a:xfrm>
            <a:off x="838200" y="1500809"/>
            <a:ext cx="9021417" cy="5098774"/>
          </a:xfrm>
        </p:spPr>
        <p:txBody>
          <a:bodyPr>
            <a:normAutofit fontScale="92500" lnSpcReduction="10000"/>
          </a:bodyPr>
          <a:lstStyle/>
          <a:p>
            <a:r>
              <a:rPr lang="fr-FR" sz="1900" dirty="0"/>
              <a:t>Type 2 : la problématique du test de virginité..</a:t>
            </a:r>
          </a:p>
          <a:p>
            <a:pPr lvl="1"/>
            <a:r>
              <a:rPr lang="fr-FR" sz="1900" dirty="0"/>
              <a:t>Si réquisition - &gt; obligatoire</a:t>
            </a:r>
          </a:p>
          <a:p>
            <a:pPr lvl="1"/>
            <a:r>
              <a:rPr lang="fr-FR" sz="1900" dirty="0"/>
              <a:t>Vécu comme une « violence » par les jeunes filles…</a:t>
            </a:r>
          </a:p>
          <a:p>
            <a:pPr lvl="1"/>
            <a:r>
              <a:rPr lang="fr-FR" sz="1900" dirty="0"/>
              <a:t>Le Centre ne produit-il pas lui-même de VS ? Vocation à être une « machine à produire des examens de virginité ?</a:t>
            </a:r>
          </a:p>
          <a:p>
            <a:r>
              <a:rPr lang="fr-FR" sz="1900" dirty="0"/>
              <a:t>Type 3 : situation la plus fréquente (40 %)</a:t>
            </a:r>
          </a:p>
          <a:p>
            <a:pPr lvl="1"/>
            <a:r>
              <a:rPr lang="fr-FR" sz="1900" dirty="0"/>
              <a:t>Discussions sur le statut de « victime » </a:t>
            </a:r>
          </a:p>
          <a:p>
            <a:pPr lvl="2"/>
            <a:r>
              <a:rPr lang="fr-FR" sz="1900" dirty="0"/>
              <a:t>C’est la loi congolaise en fait des « victimes »</a:t>
            </a:r>
          </a:p>
          <a:p>
            <a:pPr lvl="1"/>
            <a:r>
              <a:rPr lang="fr-FR" sz="1900" dirty="0"/>
              <a:t>Ont donc accès à  une prise en charge gratuite en cas de grossesse</a:t>
            </a:r>
          </a:p>
          <a:p>
            <a:pPr lvl="2"/>
            <a:r>
              <a:rPr lang="fr-FR" sz="1900" dirty="0"/>
              <a:t>Contrairement à ce qui se fait « en face »</a:t>
            </a:r>
          </a:p>
          <a:p>
            <a:pPr lvl="2"/>
            <a:r>
              <a:rPr lang="fr-FR" sz="1900" dirty="0"/>
              <a:t>Dans un contexte d’extrême pauvreté… </a:t>
            </a:r>
          </a:p>
          <a:p>
            <a:r>
              <a:rPr lang="fr-FR" sz="1900" dirty="0"/>
              <a:t>Type </a:t>
            </a:r>
            <a:r>
              <a:rPr lang="fr-FR" sz="1900" dirty="0" smtClean="0"/>
              <a:t>5 </a:t>
            </a:r>
            <a:r>
              <a:rPr lang="fr-FR" sz="1900" dirty="0"/>
              <a:t>: type de « viol » le plus fréquent (40 %)</a:t>
            </a:r>
          </a:p>
          <a:p>
            <a:pPr lvl="1"/>
            <a:r>
              <a:rPr lang="fr-FR" sz="1900" dirty="0"/>
              <a:t>Comme partout dans le monde, les principales victimes sont des jeunes filles mineures violées par des hommes adultes</a:t>
            </a:r>
          </a:p>
          <a:p>
            <a:pPr lvl="1"/>
            <a:endParaRPr lang="fr-FR" dirty="0"/>
          </a:p>
        </p:txBody>
      </p:sp>
    </p:spTree>
    <p:extLst>
      <p:ext uri="{BB962C8B-B14F-4D97-AF65-F5344CB8AC3E}">
        <p14:creationId xmlns:p14="http://schemas.microsoft.com/office/powerpoint/2010/main" val="3961856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7930"/>
            <a:ext cx="8596668" cy="1232453"/>
          </a:xfrm>
        </p:spPr>
        <p:txBody>
          <a:bodyPr>
            <a:normAutofit/>
          </a:bodyPr>
          <a:lstStyle/>
          <a:p>
            <a:r>
              <a:rPr lang="fr-FR" dirty="0"/>
              <a:t>Résultat 2 : L’identification des logiques </a:t>
            </a:r>
            <a:r>
              <a:rPr lang="fr-FR" dirty="0" err="1"/>
              <a:t>sexo</a:t>
            </a:r>
            <a:r>
              <a:rPr lang="fr-FR" dirty="0"/>
              <a:t>-économiques</a:t>
            </a:r>
          </a:p>
        </p:txBody>
      </p:sp>
      <p:sp>
        <p:nvSpPr>
          <p:cNvPr id="3" name="Espace réservé du contenu 2"/>
          <p:cNvSpPr>
            <a:spLocks noGrp="1"/>
          </p:cNvSpPr>
          <p:nvPr>
            <p:ph idx="1"/>
          </p:nvPr>
        </p:nvSpPr>
        <p:spPr>
          <a:xfrm>
            <a:off x="131064" y="1570384"/>
            <a:ext cx="9271353" cy="4949686"/>
          </a:xfrm>
        </p:spPr>
        <p:txBody>
          <a:bodyPr>
            <a:normAutofit fontScale="25000" lnSpcReduction="20000"/>
          </a:bodyPr>
          <a:lstStyle/>
          <a:p>
            <a:r>
              <a:rPr lang="fr-FR" altLang="fr-FR" sz="7200" dirty="0" smtClean="0"/>
              <a:t>L’accès sexuel des jeunes filles </a:t>
            </a:r>
            <a:r>
              <a:rPr lang="fr-FR" altLang="fr-FR" sz="7200" dirty="0"/>
              <a:t>est devenu </a:t>
            </a:r>
            <a:r>
              <a:rPr lang="fr-FR" altLang="fr-FR" sz="7200" b="1" dirty="0" smtClean="0"/>
              <a:t>une </a:t>
            </a:r>
            <a:r>
              <a:rPr lang="fr-FR" altLang="fr-FR" sz="7200" b="1" dirty="0"/>
              <a:t>valeur d’échange </a:t>
            </a:r>
            <a:r>
              <a:rPr lang="fr-FR" altLang="fr-FR" sz="7200" dirty="0"/>
              <a:t>comme une autre, convoitée par les garçons et les hommes, qui deviennent en certaines circonstances des opportunistes sexuels;</a:t>
            </a:r>
          </a:p>
          <a:p>
            <a:r>
              <a:rPr lang="nl-BE" altLang="fr-FR" sz="7200" dirty="0"/>
              <a:t>Toute </a:t>
            </a:r>
            <a:r>
              <a:rPr lang="nl-BE" altLang="fr-FR" sz="7200" dirty="0" smtClean="0"/>
              <a:t>“victime” ayant perdu sa virginité est </a:t>
            </a:r>
            <a:r>
              <a:rPr lang="nl-BE" altLang="fr-FR" sz="7200" dirty="0"/>
              <a:t>vue comme ayant </a:t>
            </a:r>
            <a:r>
              <a:rPr lang="nl-BE" altLang="fr-FR" sz="7200" dirty="0" smtClean="0"/>
              <a:t>perdu </a:t>
            </a:r>
            <a:r>
              <a:rPr lang="nl-BE" altLang="fr-FR" sz="7200" b="1" dirty="0" smtClean="0"/>
              <a:t>sa “valeur”</a:t>
            </a:r>
            <a:r>
              <a:rPr lang="nl-BE" altLang="fr-FR" sz="7200" dirty="0" smtClean="0"/>
              <a:t> sur le marché matrimonial, </a:t>
            </a:r>
            <a:endParaRPr lang="nl-BE" altLang="fr-FR" sz="7200" dirty="0"/>
          </a:p>
          <a:p>
            <a:r>
              <a:rPr lang="nl-BE" altLang="fr-FR" sz="7200" dirty="0"/>
              <a:t>La victime étant avant tout membre d’une famille, toute agression sexuelle est perçue comme une agression de la famille qui devient solidairement victime de la famille de l’agresseur;</a:t>
            </a:r>
          </a:p>
          <a:p>
            <a:r>
              <a:rPr lang="nl-BE" altLang="fr-FR" sz="7200" dirty="0"/>
              <a:t>Toute </a:t>
            </a:r>
            <a:r>
              <a:rPr lang="nl-BE" altLang="fr-FR" sz="7200" dirty="0" smtClean="0"/>
              <a:t>“agression sexuelle” est </a:t>
            </a:r>
            <a:r>
              <a:rPr lang="nl-BE" altLang="fr-FR" sz="7200" dirty="0"/>
              <a:t>régulée en transformant celle-ci </a:t>
            </a:r>
            <a:r>
              <a:rPr lang="nl-BE" altLang="fr-FR" sz="7200" dirty="0" smtClean="0"/>
              <a:t>par</a:t>
            </a:r>
            <a:r>
              <a:rPr lang="nl-BE" altLang="fr-FR" sz="7200" dirty="0" smtClean="0"/>
              <a:t> </a:t>
            </a:r>
            <a:r>
              <a:rPr lang="nl-BE" altLang="fr-FR" sz="7200" b="1" dirty="0"/>
              <a:t>une négociation entre les familles</a:t>
            </a:r>
            <a:r>
              <a:rPr lang="nl-BE" altLang="fr-FR" sz="7200" dirty="0"/>
              <a:t> pour </a:t>
            </a:r>
            <a:r>
              <a:rPr lang="nl-BE" altLang="fr-FR" sz="7200" dirty="0" smtClean="0"/>
              <a:t> un dédomagement pour la perte subie (arrangement plus ou moins à l’amiable).</a:t>
            </a:r>
            <a:endParaRPr lang="fr-FR" altLang="fr-FR" sz="7200" dirty="0"/>
          </a:p>
          <a:p>
            <a:r>
              <a:rPr lang="fr-FR" altLang="fr-FR" sz="7200" dirty="0"/>
              <a:t>Les victimes, et parfois les autres femmes de la famille, font souvent les </a:t>
            </a:r>
            <a:r>
              <a:rPr lang="fr-FR" altLang="fr-FR" sz="7200" b="1" dirty="0"/>
              <a:t>frais</a:t>
            </a:r>
            <a:r>
              <a:rPr lang="fr-FR" altLang="fr-FR" sz="7200" dirty="0"/>
              <a:t> d’un rejet de la part des hommes en raison des règles de l’honneur et du déshonneur</a:t>
            </a:r>
            <a:r>
              <a:rPr lang="mr-IN" altLang="fr-FR" sz="7200" dirty="0"/>
              <a:t>…</a:t>
            </a:r>
            <a:r>
              <a:rPr lang="fr-FR" altLang="fr-FR" sz="7200" dirty="0"/>
              <a:t> </a:t>
            </a:r>
          </a:p>
          <a:p>
            <a:r>
              <a:rPr lang="fr-FR" altLang="fr-FR" sz="7200" dirty="0"/>
              <a:t>(pour toutes les raisons évoquées plus haut ) La défloration d’une jeune fille est un moyen de détournement des règles du mariage coutumier (système de la dot) car permet au garçon de recevoir la fille convoitée (après arrangement des familles), « </a:t>
            </a:r>
            <a:r>
              <a:rPr lang="fr-FR" altLang="fr-FR" sz="7200" b="1" dirty="0"/>
              <a:t>à moindre coût</a:t>
            </a:r>
            <a:r>
              <a:rPr lang="fr-FR" altLang="fr-FR" sz="7200" dirty="0"/>
              <a:t> »</a:t>
            </a:r>
            <a:r>
              <a:rPr lang="mr-IN" altLang="fr-FR" sz="7200" dirty="0"/>
              <a:t>…</a:t>
            </a:r>
            <a:endParaRPr lang="nl-BE" altLang="fr-FR" sz="7200" dirty="0"/>
          </a:p>
          <a:p>
            <a:r>
              <a:rPr lang="nl-BE" altLang="fr-FR" sz="7200" dirty="0"/>
              <a:t>Système sexo-économique crée par </a:t>
            </a:r>
            <a:r>
              <a:rPr lang="nl-BE" altLang="fr-FR" sz="7200" dirty="0" err="1"/>
              <a:t>le</a:t>
            </a:r>
            <a:r>
              <a:rPr lang="nl-BE" altLang="fr-FR" sz="7200" dirty="0"/>
              <a:t> </a:t>
            </a:r>
            <a:r>
              <a:rPr lang="nl-BE" altLang="fr-FR" sz="7200" dirty="0" err="1"/>
              <a:t>cadre</a:t>
            </a:r>
            <a:r>
              <a:rPr lang="nl-BE" altLang="fr-FR" sz="7200" dirty="0"/>
              <a:t> juridique</a:t>
            </a:r>
            <a:r>
              <a:rPr lang="mr-IN" altLang="fr-FR" sz="7200" dirty="0"/>
              <a:t>…</a:t>
            </a:r>
            <a:r>
              <a:rPr lang="nl-BE" altLang="fr-FR" sz="7200" dirty="0"/>
              <a:t> et dans le contexte plus large d’une </a:t>
            </a:r>
            <a:r>
              <a:rPr lang="nl-BE" altLang="fr-FR" sz="7200" dirty="0" smtClean="0"/>
              <a:t>“économie </a:t>
            </a:r>
            <a:r>
              <a:rPr lang="nl-BE" altLang="fr-FR" sz="7200" dirty="0"/>
              <a:t>de </a:t>
            </a:r>
            <a:r>
              <a:rPr lang="nl-BE" altLang="fr-FR" sz="7200" dirty="0" smtClean="0"/>
              <a:t>l’intéressement” </a:t>
            </a:r>
            <a:endParaRPr lang="fr-FR" altLang="fr-FR" sz="7200" dirty="0"/>
          </a:p>
          <a:p>
            <a:endParaRPr lang="fr-FR" dirty="0"/>
          </a:p>
        </p:txBody>
      </p:sp>
    </p:spTree>
    <p:extLst>
      <p:ext uri="{BB962C8B-B14F-4D97-AF65-F5344CB8AC3E}">
        <p14:creationId xmlns:p14="http://schemas.microsoft.com/office/powerpoint/2010/main" val="1999747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Résultat 3 </a:t>
            </a:r>
            <a:r>
              <a:rPr lang="fr-FR" dirty="0" smtClean="0"/>
              <a:t>: </a:t>
            </a:r>
            <a:r>
              <a:rPr lang="fr-FR" dirty="0"/>
              <a:t>4 </a:t>
            </a:r>
            <a:r>
              <a:rPr lang="fr-FR" dirty="0" smtClean="0"/>
              <a:t>scénarios possibles </a:t>
            </a:r>
            <a:r>
              <a:rPr lang="fr-FR" dirty="0"/>
              <a:t>de </a:t>
            </a:r>
            <a:r>
              <a:rPr lang="fr-FR" dirty="0" smtClean="0"/>
              <a:t>réactions par les proches de la « victime »</a:t>
            </a:r>
            <a:endParaRPr lang="fr-FR" dirty="0"/>
          </a:p>
        </p:txBody>
      </p:sp>
      <p:sp>
        <p:nvSpPr>
          <p:cNvPr id="3" name="Espace réservé du contenu 2"/>
          <p:cNvSpPr>
            <a:spLocks noGrp="1"/>
          </p:cNvSpPr>
          <p:nvPr>
            <p:ph idx="1"/>
          </p:nvPr>
        </p:nvSpPr>
        <p:spPr>
          <a:xfrm>
            <a:off x="838200" y="1825624"/>
            <a:ext cx="10515600" cy="4636135"/>
          </a:xfrm>
        </p:spPr>
        <p:txBody>
          <a:bodyPr>
            <a:normAutofit fontScale="62500" lnSpcReduction="20000"/>
          </a:bodyPr>
          <a:lstStyle/>
          <a:p>
            <a:pPr marL="457200" lvl="1" indent="0">
              <a:buNone/>
            </a:pPr>
            <a:r>
              <a:rPr lang="fr-FR" altLang="fr-FR" sz="2900" dirty="0"/>
              <a:t>1) Garder le secret</a:t>
            </a:r>
          </a:p>
          <a:p>
            <a:pPr lvl="2"/>
            <a:r>
              <a:rPr lang="fr-FR" altLang="fr-FR" sz="2400" dirty="0"/>
              <a:t>Rarement adopté, pas de réparation, pas de conflit</a:t>
            </a:r>
            <a:r>
              <a:rPr lang="mr-IN" altLang="fr-FR" sz="2400" dirty="0"/>
              <a:t>…</a:t>
            </a:r>
            <a:endParaRPr lang="nl-BE" altLang="fr-FR" sz="2400" dirty="0"/>
          </a:p>
          <a:p>
            <a:pPr lvl="2"/>
            <a:r>
              <a:rPr lang="nl-BE" altLang="fr-FR" sz="2400" dirty="0"/>
              <a:t>Quand l’agresseur est un inconnu</a:t>
            </a:r>
            <a:endParaRPr lang="fr-FR" altLang="fr-FR" sz="2400" dirty="0"/>
          </a:p>
          <a:p>
            <a:pPr marL="457200" lvl="1" indent="0">
              <a:buNone/>
            </a:pPr>
            <a:r>
              <a:rPr lang="fr-FR" altLang="fr-FR" sz="3200" dirty="0"/>
              <a:t>2) S’arranger</a:t>
            </a:r>
          </a:p>
          <a:p>
            <a:pPr lvl="2"/>
            <a:r>
              <a:rPr lang="fr-FR" altLang="fr-FR" sz="2600" dirty="0"/>
              <a:t>Scénario préféré par les familles</a:t>
            </a:r>
          </a:p>
          <a:p>
            <a:pPr lvl="3"/>
            <a:r>
              <a:rPr lang="fr-FR" altLang="fr-FR" sz="2600" dirty="0"/>
              <a:t>Surtout en cas d’appartenance tribale identique</a:t>
            </a:r>
          </a:p>
          <a:p>
            <a:pPr lvl="2"/>
            <a:r>
              <a:rPr lang="fr-FR" altLang="fr-FR" sz="2600" dirty="0"/>
              <a:t>Entre-soi</a:t>
            </a:r>
          </a:p>
          <a:p>
            <a:pPr lvl="2"/>
            <a:r>
              <a:rPr lang="fr-FR" altLang="fr-FR" sz="2600" dirty="0"/>
              <a:t>Dédommagement</a:t>
            </a:r>
            <a:endParaRPr lang="nl-BE" altLang="fr-FR" sz="2600" dirty="0"/>
          </a:p>
          <a:p>
            <a:pPr lvl="2"/>
            <a:r>
              <a:rPr lang="nl-BE" altLang="fr-FR" sz="2600" dirty="0"/>
              <a:t>Conforme aux conceptions locales de la justice et de </a:t>
            </a:r>
            <a:r>
              <a:rPr lang="nl-BE" altLang="fr-FR" sz="2600" dirty="0" err="1"/>
              <a:t>l’économie</a:t>
            </a:r>
            <a:r>
              <a:rPr lang="nl-BE" altLang="fr-FR" sz="2600" dirty="0"/>
              <a:t> de </a:t>
            </a:r>
            <a:r>
              <a:rPr lang="nl-BE" altLang="fr-FR" sz="2600" dirty="0" err="1"/>
              <a:t>l’intéressement</a:t>
            </a:r>
            <a:endParaRPr lang="fr-FR" altLang="fr-FR" sz="2600" dirty="0"/>
          </a:p>
          <a:p>
            <a:pPr marL="457200" lvl="1" indent="0">
              <a:buNone/>
            </a:pPr>
            <a:r>
              <a:rPr lang="fr-FR" altLang="fr-FR" sz="3200" dirty="0"/>
              <a:t>3) Porter l’affaire devant la justice</a:t>
            </a:r>
          </a:p>
          <a:p>
            <a:pPr lvl="2"/>
            <a:r>
              <a:rPr lang="fr-FR" altLang="fr-FR" sz="2400" dirty="0"/>
              <a:t>Lorsque l’arrangement n’est pas possible, va à l’encontre des pratiques coutumières</a:t>
            </a:r>
            <a:r>
              <a:rPr lang="mr-IN" altLang="fr-FR" sz="2400" dirty="0"/>
              <a:t>…</a:t>
            </a:r>
            <a:r>
              <a:rPr lang="nl-BE" altLang="fr-FR" sz="2400" dirty="0"/>
              <a:t> car coûteux</a:t>
            </a:r>
            <a:r>
              <a:rPr lang="mr-IN" altLang="fr-FR" sz="2400" dirty="0"/>
              <a:t>…</a:t>
            </a:r>
            <a:endParaRPr lang="nl-BE" altLang="fr-FR" sz="2400" dirty="0"/>
          </a:p>
          <a:p>
            <a:pPr lvl="2"/>
            <a:r>
              <a:rPr lang="nl-BE" altLang="fr-FR" sz="2400" dirty="0"/>
              <a:t>Scénario adopté par les familles les plus “aisées”, “orgueilleuses”</a:t>
            </a:r>
            <a:r>
              <a:rPr lang="mr-IN" altLang="fr-FR" sz="2400" dirty="0"/>
              <a:t>…</a:t>
            </a:r>
            <a:endParaRPr lang="fr-FR" altLang="fr-FR" sz="2400" dirty="0"/>
          </a:p>
          <a:p>
            <a:pPr marL="457200" lvl="1" indent="0">
              <a:buNone/>
            </a:pPr>
            <a:r>
              <a:rPr lang="fr-FR" altLang="fr-FR" sz="3200" dirty="0"/>
              <a:t>4) Rendre la violence (le cycle de la violence)</a:t>
            </a:r>
          </a:p>
          <a:p>
            <a:pPr lvl="2"/>
            <a:r>
              <a:rPr lang="fr-FR" altLang="fr-FR" sz="2400" dirty="0"/>
              <a:t>Lorsque les 3 autres ne sont pas envisageables</a:t>
            </a:r>
          </a:p>
          <a:p>
            <a:endParaRPr lang="fr-FR" dirty="0"/>
          </a:p>
        </p:txBody>
      </p:sp>
    </p:spTree>
    <p:extLst>
      <p:ext uri="{BB962C8B-B14F-4D97-AF65-F5344CB8AC3E}">
        <p14:creationId xmlns:p14="http://schemas.microsoft.com/office/powerpoint/2010/main" val="658622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48640" y="621793"/>
            <a:ext cx="8943230" cy="2328672"/>
          </a:xfrm>
        </p:spPr>
        <p:txBody>
          <a:bodyPr/>
          <a:lstStyle/>
          <a:p>
            <a:r>
              <a:rPr lang="fr-FR" dirty="0"/>
              <a:t>I. Le cadre et le contexte de la recherche-action</a:t>
            </a:r>
          </a:p>
        </p:txBody>
      </p:sp>
      <p:sp>
        <p:nvSpPr>
          <p:cNvPr id="3" name="Sous-titre 2"/>
          <p:cNvSpPr>
            <a:spLocks noGrp="1"/>
          </p:cNvSpPr>
          <p:nvPr>
            <p:ph type="subTitle" idx="1"/>
          </p:nvPr>
        </p:nvSpPr>
        <p:spPr>
          <a:xfrm>
            <a:off x="975360" y="3602038"/>
            <a:ext cx="7095214" cy="2823146"/>
          </a:xfrm>
        </p:spPr>
        <p:txBody>
          <a:bodyPr>
            <a:normAutofit/>
          </a:bodyPr>
          <a:lstStyle/>
          <a:p>
            <a:pPr marL="342900" indent="-342900" algn="l">
              <a:buFont typeface="Arial" charset="0"/>
              <a:buChar char="•"/>
            </a:pPr>
            <a:r>
              <a:rPr lang="fr-FR" altLang="fr-FR" dirty="0"/>
              <a:t>L’influence du contexte est déterminante pour comprendre les relations de causalité entre l’intervention et ses effets.</a:t>
            </a:r>
          </a:p>
          <a:p>
            <a:pPr marL="342900" indent="-342900" algn="l">
              <a:buFont typeface="Arial" charset="0"/>
              <a:buChar char="•"/>
            </a:pPr>
            <a:r>
              <a:rPr lang="fr-FR" altLang="fr-FR" dirty="0"/>
              <a:t>Contexte : les facteurs extérieurs au programme, qui préexistent à l’intervention, qui influencent l’intervention</a:t>
            </a:r>
          </a:p>
          <a:p>
            <a:pPr lvl="1" algn="l"/>
            <a:r>
              <a:rPr lang="fr-FR" altLang="fr-FR" dirty="0"/>
              <a:t>Des normes culturelles, des valeurs, des représentations, des caractéristiques du public ou des intervenants, des événements historiques, des éléments de l’environnement social et physique</a:t>
            </a:r>
            <a:r>
              <a:rPr lang="mr-IN" altLang="fr-FR" dirty="0"/>
              <a:t>…</a:t>
            </a:r>
            <a:endParaRPr lang="fr-FR" altLang="fr-FR" dirty="0"/>
          </a:p>
          <a:p>
            <a:pPr marL="342900" indent="-342900" algn="l">
              <a:buFont typeface="Arial" charset="0"/>
              <a:buChar char="•"/>
            </a:pPr>
            <a:endParaRPr lang="fr-FR" altLang="fr-FR" dirty="0"/>
          </a:p>
          <a:p>
            <a:endParaRPr lang="fr-FR" dirty="0"/>
          </a:p>
        </p:txBody>
      </p:sp>
    </p:spTree>
    <p:extLst>
      <p:ext uri="{BB962C8B-B14F-4D97-AF65-F5344CB8AC3E}">
        <p14:creationId xmlns:p14="http://schemas.microsoft.com/office/powerpoint/2010/main" val="2147210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a:t>IV. Phase d’évaluation des innovations: protocole adapté et du modèle de CAU</a:t>
            </a:r>
          </a:p>
        </p:txBody>
      </p:sp>
      <p:sp>
        <p:nvSpPr>
          <p:cNvPr id="3" name="Sous-titre 2"/>
          <p:cNvSpPr>
            <a:spLocks noGrp="1"/>
          </p:cNvSpPr>
          <p:nvPr>
            <p:ph type="subTitle" idx="1"/>
          </p:nvPr>
        </p:nvSpPr>
        <p:spPr/>
        <p:txBody>
          <a:bodyPr/>
          <a:lstStyle/>
          <a:p>
            <a:r>
              <a:rPr lang="fr-FR" dirty="0"/>
              <a:t>(Janvier 2022 – maintenant…)</a:t>
            </a:r>
          </a:p>
        </p:txBody>
      </p:sp>
    </p:spTree>
    <p:extLst>
      <p:ext uri="{BB962C8B-B14F-4D97-AF65-F5344CB8AC3E}">
        <p14:creationId xmlns:p14="http://schemas.microsoft.com/office/powerpoint/2010/main" val="1353884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Principales innovations apportées </a:t>
            </a:r>
            <a:r>
              <a:rPr lang="fr-FR" b="1" dirty="0" smtClean="0"/>
              <a:t>et changements constatés</a:t>
            </a:r>
            <a:endParaRPr lang="fr-FR" b="1" dirty="0"/>
          </a:p>
        </p:txBody>
      </p:sp>
      <p:sp>
        <p:nvSpPr>
          <p:cNvPr id="3" name="Espace réservé du contenu 2"/>
          <p:cNvSpPr>
            <a:spLocks noGrp="1"/>
          </p:cNvSpPr>
          <p:nvPr>
            <p:ph idx="1"/>
          </p:nvPr>
        </p:nvSpPr>
        <p:spPr>
          <a:xfrm>
            <a:off x="838200" y="1825625"/>
            <a:ext cx="8812696" cy="4585114"/>
          </a:xfrm>
        </p:spPr>
        <p:txBody>
          <a:bodyPr>
            <a:normAutofit lnSpcReduction="10000"/>
          </a:bodyPr>
          <a:lstStyle/>
          <a:p>
            <a:r>
              <a:rPr lang="fr-FR" sz="2000" dirty="0" smtClean="0"/>
              <a:t>L’élaboration et l’utilisation </a:t>
            </a:r>
            <a:r>
              <a:rPr lang="fr-FR" sz="2000" dirty="0"/>
              <a:t>d’un protocole de PEC multidisciplinaire différencié selon les différentes situations qui se présentent</a:t>
            </a:r>
          </a:p>
          <a:p>
            <a:pPr lvl="1"/>
            <a:r>
              <a:rPr lang="fr-FR" dirty="0"/>
              <a:t>Restructuration des différentes parties (médicale, psycho-sociale..) du dossier en fonction des situations</a:t>
            </a:r>
          </a:p>
          <a:p>
            <a:pPr lvl="1"/>
            <a:r>
              <a:rPr lang="fr-FR" dirty="0" smtClean="0"/>
              <a:t>Clarification d’</a:t>
            </a:r>
            <a:r>
              <a:rPr lang="fr-FR" dirty="0" smtClean="0"/>
              <a:t>«</a:t>
            </a:r>
            <a:r>
              <a:rPr lang="fr-FR" dirty="0"/>
              <a:t> instructions </a:t>
            </a:r>
            <a:r>
              <a:rPr lang="fr-FR" dirty="0" smtClean="0"/>
              <a:t>» pour les différents prestataires en fonction de chaque situation et des choix de la victime</a:t>
            </a:r>
            <a:endParaRPr lang="fr-FR" dirty="0"/>
          </a:p>
          <a:p>
            <a:pPr lvl="1"/>
            <a:r>
              <a:rPr lang="fr-FR" dirty="0"/>
              <a:t>Organisation d’ateliers de formation pour l’ensemble des professionnels du Centre</a:t>
            </a:r>
          </a:p>
          <a:p>
            <a:r>
              <a:rPr lang="fr-FR" sz="2000" dirty="0"/>
              <a:t>La mise en place d’une fonction de </a:t>
            </a:r>
            <a:r>
              <a:rPr lang="fr-FR" sz="2000" b="1" dirty="0"/>
              <a:t>case management </a:t>
            </a:r>
            <a:r>
              <a:rPr lang="fr-FR" sz="2000" dirty="0"/>
              <a:t>par une infirmière</a:t>
            </a:r>
          </a:p>
          <a:p>
            <a:r>
              <a:rPr lang="fr-FR" sz="2000" dirty="0"/>
              <a:t>L’organisation mensuelle de </a:t>
            </a:r>
            <a:r>
              <a:rPr lang="fr-FR" sz="2000" b="1" dirty="0"/>
              <a:t>réunions de cas </a:t>
            </a:r>
            <a:r>
              <a:rPr lang="fr-FR" sz="2000" dirty="0"/>
              <a:t>(1x/mois)</a:t>
            </a:r>
          </a:p>
          <a:p>
            <a:r>
              <a:rPr lang="fr-FR" sz="2000" dirty="0"/>
              <a:t>Nouvelle collaboration avec des </a:t>
            </a:r>
            <a:r>
              <a:rPr lang="fr-FR" sz="2000" dirty="0" smtClean="0"/>
              <a:t>AS</a:t>
            </a:r>
          </a:p>
          <a:p>
            <a:r>
              <a:rPr lang="fr-FR" sz="2000" dirty="0" smtClean="0"/>
              <a:t>Augmentation constante du nombre de cas</a:t>
            </a:r>
            <a:endParaRPr lang="fr-FR" sz="2000" dirty="0"/>
          </a:p>
          <a:p>
            <a:r>
              <a:rPr lang="fr-FR" sz="2000" dirty="0"/>
              <a:t>Des demandes d’intervention psychologique venant de la Communauté</a:t>
            </a:r>
          </a:p>
        </p:txBody>
      </p:sp>
    </p:spTree>
    <p:extLst>
      <p:ext uri="{BB962C8B-B14F-4D97-AF65-F5344CB8AC3E}">
        <p14:creationId xmlns:p14="http://schemas.microsoft.com/office/powerpoint/2010/main" val="221486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Une méthodologie « inspiré » d’une approche « réaliste »</a:t>
            </a:r>
          </a:p>
        </p:txBody>
      </p:sp>
      <p:sp>
        <p:nvSpPr>
          <p:cNvPr id="3" name="Espace réservé du contenu 2"/>
          <p:cNvSpPr>
            <a:spLocks noGrp="1"/>
          </p:cNvSpPr>
          <p:nvPr>
            <p:ph idx="1"/>
          </p:nvPr>
        </p:nvSpPr>
        <p:spPr>
          <a:xfrm>
            <a:off x="484632" y="2196548"/>
            <a:ext cx="10515600" cy="3845478"/>
          </a:xfrm>
        </p:spPr>
        <p:txBody>
          <a:bodyPr>
            <a:normAutofit lnSpcReduction="10000"/>
          </a:bodyPr>
          <a:lstStyle/>
          <a:p>
            <a:r>
              <a:rPr lang="fr-FR" dirty="0">
                <a:solidFill>
                  <a:schemeClr val="tx1"/>
                </a:solidFill>
              </a:rPr>
              <a:t>Questions d’évaluation : </a:t>
            </a:r>
          </a:p>
          <a:p>
            <a:pPr lvl="1"/>
            <a:r>
              <a:rPr lang="fr-FR" dirty="0"/>
              <a:t>Comment le protocole « adapté » est-il utilisé par les professionnels du Centre ? </a:t>
            </a:r>
          </a:p>
          <a:p>
            <a:pPr lvl="2"/>
            <a:r>
              <a:rPr lang="fr-FR" dirty="0"/>
              <a:t>Pour  qui et par qui</a:t>
            </a:r>
          </a:p>
          <a:p>
            <a:pPr lvl="2"/>
            <a:r>
              <a:rPr lang="fr-FR" dirty="0"/>
              <a:t>Quelles adaptations sont-elles nécessaires ?</a:t>
            </a:r>
          </a:p>
          <a:p>
            <a:pPr lvl="1"/>
            <a:r>
              <a:rPr lang="fr-FR" dirty="0"/>
              <a:t>Comment les professionnels travaillent-ils désormais ensemble ?</a:t>
            </a:r>
          </a:p>
          <a:p>
            <a:pPr lvl="1"/>
            <a:r>
              <a:rPr lang="fr-FR" dirty="0"/>
              <a:t>Que s’est-il passé depuis l’utilisation du nouveau protocole ?</a:t>
            </a:r>
          </a:p>
          <a:p>
            <a:r>
              <a:rPr lang="fr-FR" dirty="0">
                <a:solidFill>
                  <a:schemeClr val="tx1"/>
                </a:solidFill>
              </a:rPr>
              <a:t>Données:</a:t>
            </a:r>
          </a:p>
          <a:p>
            <a:pPr lvl="1"/>
            <a:r>
              <a:rPr lang="fr-FR" dirty="0" smtClean="0"/>
              <a:t>L’expérience des professionnels avec le protocole adapté</a:t>
            </a:r>
            <a:endParaRPr lang="fr-FR" dirty="0"/>
          </a:p>
          <a:p>
            <a:r>
              <a:rPr lang="fr-FR" b="1" dirty="0"/>
              <a:t>Méthode :</a:t>
            </a:r>
            <a:r>
              <a:rPr lang="fr-FR" dirty="0"/>
              <a:t> </a:t>
            </a:r>
          </a:p>
          <a:p>
            <a:pPr lvl="1"/>
            <a:r>
              <a:rPr lang="fr-FR" dirty="0"/>
              <a:t>Réunions « focus group » de discussion mensuelles entre les prestataires</a:t>
            </a:r>
          </a:p>
          <a:p>
            <a:pPr lvl="2"/>
            <a:r>
              <a:rPr lang="fr-FR" dirty="0"/>
              <a:t>6 x 2 réunions de groupe avec 12 professionnels du Centre</a:t>
            </a:r>
          </a:p>
          <a:p>
            <a:endParaRPr lang="fr-FR" dirty="0"/>
          </a:p>
          <a:p>
            <a:endParaRPr lang="fr-FR" dirty="0"/>
          </a:p>
        </p:txBody>
      </p:sp>
    </p:spTree>
    <p:extLst>
      <p:ext uri="{BB962C8B-B14F-4D97-AF65-F5344CB8AC3E}">
        <p14:creationId xmlns:p14="http://schemas.microsoft.com/office/powerpoint/2010/main" val="12660641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BC28082-3BB0-446F-B5DE-78DC4F671EEF}"/>
              </a:ext>
            </a:extLst>
          </p:cNvPr>
          <p:cNvSpPr>
            <a:spLocks noGrp="1"/>
          </p:cNvSpPr>
          <p:nvPr>
            <p:ph type="title"/>
          </p:nvPr>
        </p:nvSpPr>
        <p:spPr>
          <a:xfrm>
            <a:off x="677334" y="298174"/>
            <a:ext cx="8596668" cy="1302026"/>
          </a:xfrm>
        </p:spPr>
        <p:txBody>
          <a:bodyPr/>
          <a:lstStyle/>
          <a:p>
            <a:r>
              <a:rPr lang="fr-BE" b="1" dirty="0" smtClean="0"/>
              <a:t>Qu’est-ce qui s’est passé depuis l’introduction du nouveau modèle ?</a:t>
            </a:r>
            <a:endParaRPr lang="fr-BE" b="1" dirty="0"/>
          </a:p>
        </p:txBody>
      </p:sp>
      <p:sp>
        <p:nvSpPr>
          <p:cNvPr id="3" name="Espace réservé du contenu 2">
            <a:extLst>
              <a:ext uri="{FF2B5EF4-FFF2-40B4-BE49-F238E27FC236}">
                <a16:creationId xmlns:a16="http://schemas.microsoft.com/office/drawing/2014/main" xmlns="" id="{B5AAFAC9-0458-483C-9B10-4FA7A34B00D4}"/>
              </a:ext>
            </a:extLst>
          </p:cNvPr>
          <p:cNvSpPr>
            <a:spLocks noGrp="1"/>
          </p:cNvSpPr>
          <p:nvPr>
            <p:ph idx="1"/>
          </p:nvPr>
        </p:nvSpPr>
        <p:spPr>
          <a:xfrm>
            <a:off x="838200" y="1690688"/>
            <a:ext cx="8872330" cy="5167312"/>
          </a:xfrm>
        </p:spPr>
        <p:txBody>
          <a:bodyPr>
            <a:normAutofit fontScale="40000" lnSpcReduction="20000"/>
          </a:bodyPr>
          <a:lstStyle/>
          <a:p>
            <a:r>
              <a:rPr lang="fr-FR" sz="5200" dirty="0"/>
              <a:t>Evénements perturbateurs</a:t>
            </a:r>
          </a:p>
          <a:p>
            <a:pPr lvl="1"/>
            <a:r>
              <a:rPr lang="fr-FR" sz="5200" dirty="0"/>
              <a:t>Grève des médecins, des infirmiers…</a:t>
            </a:r>
          </a:p>
          <a:p>
            <a:r>
              <a:rPr lang="fr-FR" sz="5200" dirty="0"/>
              <a:t>Evolution des thématiques </a:t>
            </a:r>
            <a:r>
              <a:rPr lang="fr-FR" sz="5200" dirty="0" smtClean="0"/>
              <a:t>abordées dans les groupes de discussion</a:t>
            </a:r>
            <a:endParaRPr lang="fr-FR" sz="5200" dirty="0"/>
          </a:p>
          <a:p>
            <a:pPr lvl="1"/>
            <a:r>
              <a:rPr lang="fr-FR" sz="5200" dirty="0" err="1"/>
              <a:t>Exp</a:t>
            </a:r>
            <a:r>
              <a:rPr lang="fr-FR" sz="5200" dirty="0"/>
              <a:t> avec le protocole… -&gt; les réunions de cas, la place des AS…</a:t>
            </a:r>
          </a:p>
          <a:p>
            <a:pPr lvl="1"/>
            <a:r>
              <a:rPr lang="fr-FR" sz="5200" dirty="0" err="1"/>
              <a:t>Exp</a:t>
            </a:r>
            <a:r>
              <a:rPr lang="fr-FR" sz="5200" dirty="0"/>
              <a:t> des médecins et des psychologues (les infirmiers étant en grève) </a:t>
            </a:r>
            <a:endParaRPr lang="fr-BE" sz="5200" dirty="0"/>
          </a:p>
          <a:p>
            <a:r>
              <a:rPr lang="fr-FR" sz="5200" dirty="0"/>
              <a:t>Protocole accepté (donc « validé ») par les professionnels du Centre</a:t>
            </a:r>
          </a:p>
          <a:p>
            <a:pPr lvl="1"/>
            <a:r>
              <a:rPr lang="fr-FR" sz="5200" dirty="0"/>
              <a:t>Au début, perçu comme « </a:t>
            </a:r>
            <a:r>
              <a:rPr lang="fr-FR" sz="5600" dirty="0"/>
              <a:t>prenant</a:t>
            </a:r>
            <a:r>
              <a:rPr lang="fr-FR" sz="5200" dirty="0"/>
              <a:t> bcp de temps », par la suite comme « faisant gagner du temps »</a:t>
            </a:r>
          </a:p>
          <a:p>
            <a:pPr lvl="1"/>
            <a:r>
              <a:rPr lang="fr-FR" sz="5200" dirty="0"/>
              <a:t>A favorisé la collaboration entre les professionnels</a:t>
            </a:r>
          </a:p>
          <a:p>
            <a:pPr lvl="1"/>
            <a:r>
              <a:rPr lang="fr-FR" sz="5200" dirty="0"/>
              <a:t>Des révisions mineures</a:t>
            </a:r>
          </a:p>
          <a:p>
            <a:pPr lvl="1"/>
            <a:r>
              <a:rPr lang="fr-FR" sz="5200" dirty="0"/>
              <a:t>« </a:t>
            </a:r>
            <a:r>
              <a:rPr lang="fr-FR" sz="5200" i="1" dirty="0"/>
              <a:t>A changé notre manière de travailler</a:t>
            </a:r>
            <a:r>
              <a:rPr lang="fr-FR" sz="5200" dirty="0"/>
              <a:t>… »</a:t>
            </a:r>
          </a:p>
          <a:p>
            <a:endParaRPr lang="fr-FR" dirty="0"/>
          </a:p>
          <a:p>
            <a:pPr lvl="1"/>
            <a:endParaRPr lang="fr-FR" dirty="0"/>
          </a:p>
        </p:txBody>
      </p:sp>
    </p:spTree>
    <p:extLst>
      <p:ext uri="{BB962C8B-B14F-4D97-AF65-F5344CB8AC3E}">
        <p14:creationId xmlns:p14="http://schemas.microsoft.com/office/powerpoint/2010/main" val="13615211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BC28082-3BB0-446F-B5DE-78DC4F671EEF}"/>
              </a:ext>
            </a:extLst>
          </p:cNvPr>
          <p:cNvSpPr>
            <a:spLocks noGrp="1"/>
          </p:cNvSpPr>
          <p:nvPr>
            <p:ph type="title"/>
          </p:nvPr>
        </p:nvSpPr>
        <p:spPr>
          <a:xfrm>
            <a:off x="677334" y="298174"/>
            <a:ext cx="8596668" cy="1302026"/>
          </a:xfrm>
        </p:spPr>
        <p:txBody>
          <a:bodyPr/>
          <a:lstStyle/>
          <a:p>
            <a:endParaRPr lang="fr-BE" b="1" dirty="0"/>
          </a:p>
        </p:txBody>
      </p:sp>
      <p:sp>
        <p:nvSpPr>
          <p:cNvPr id="3" name="Espace réservé du contenu 2">
            <a:extLst>
              <a:ext uri="{FF2B5EF4-FFF2-40B4-BE49-F238E27FC236}">
                <a16:creationId xmlns:a16="http://schemas.microsoft.com/office/drawing/2014/main" xmlns="" id="{B5AAFAC9-0458-483C-9B10-4FA7A34B00D4}"/>
              </a:ext>
            </a:extLst>
          </p:cNvPr>
          <p:cNvSpPr>
            <a:spLocks noGrp="1"/>
          </p:cNvSpPr>
          <p:nvPr>
            <p:ph idx="1"/>
          </p:nvPr>
        </p:nvSpPr>
        <p:spPr>
          <a:xfrm>
            <a:off x="838200" y="1690688"/>
            <a:ext cx="8872330" cy="5167312"/>
          </a:xfrm>
        </p:spPr>
        <p:txBody>
          <a:bodyPr>
            <a:normAutofit fontScale="77500" lnSpcReduction="20000"/>
          </a:bodyPr>
          <a:lstStyle/>
          <a:p>
            <a:r>
              <a:rPr lang="fr-FR" sz="3600" dirty="0" smtClean="0"/>
              <a:t>Les </a:t>
            </a:r>
            <a:r>
              <a:rPr lang="fr-FR" sz="3600" dirty="0"/>
              <a:t>réunions de cas </a:t>
            </a:r>
          </a:p>
          <a:p>
            <a:pPr lvl="1"/>
            <a:r>
              <a:rPr lang="fr-FR" sz="3600" dirty="0"/>
              <a:t>ont amélioré la collaboration entre professionnels</a:t>
            </a:r>
          </a:p>
          <a:p>
            <a:pPr lvl="1"/>
            <a:r>
              <a:rPr lang="fr-FR" sz="3600" dirty="0"/>
              <a:t>Chaque « corps » demande ses propres réunions -&gt; va à l’encontre de la pluridisciplinarité</a:t>
            </a:r>
          </a:p>
          <a:p>
            <a:pPr lvl="1"/>
            <a:r>
              <a:rPr lang="fr-FR" sz="3600" dirty="0"/>
              <a:t>Quel modèle ? (Qui, quelle fréquence, quoi..) ?</a:t>
            </a:r>
          </a:p>
          <a:p>
            <a:r>
              <a:rPr lang="fr-FR" sz="3600" dirty="0"/>
              <a:t>La gestion de cas</a:t>
            </a:r>
          </a:p>
          <a:p>
            <a:pPr lvl="1"/>
            <a:r>
              <a:rPr lang="fr-FR" sz="3600" dirty="0"/>
              <a:t>Au début, tensions avec l’une des psychologues</a:t>
            </a:r>
          </a:p>
          <a:p>
            <a:pPr lvl="1"/>
            <a:r>
              <a:rPr lang="fr-FR" sz="3600" dirty="0"/>
              <a:t>Quel modèle </a:t>
            </a:r>
            <a:r>
              <a:rPr lang="fr-FR" sz="5200" dirty="0"/>
              <a:t>?</a:t>
            </a:r>
          </a:p>
          <a:p>
            <a:endParaRPr lang="fr-FR" dirty="0"/>
          </a:p>
          <a:p>
            <a:pPr lvl="1"/>
            <a:endParaRPr lang="fr-FR" dirty="0"/>
          </a:p>
        </p:txBody>
      </p:sp>
    </p:spTree>
    <p:extLst>
      <p:ext uri="{BB962C8B-B14F-4D97-AF65-F5344CB8AC3E}">
        <p14:creationId xmlns:p14="http://schemas.microsoft.com/office/powerpoint/2010/main" val="17509992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err="1"/>
              <a:t>Exp</a:t>
            </a:r>
            <a:r>
              <a:rPr lang="fr-FR" b="1" dirty="0"/>
              <a:t>. des professionnels avec la PEC </a:t>
            </a:r>
            <a:r>
              <a:rPr lang="fr-FR" b="1" i="1" dirty="0"/>
              <a:t>différenciée</a:t>
            </a:r>
          </a:p>
        </p:txBody>
      </p:sp>
      <p:sp>
        <p:nvSpPr>
          <p:cNvPr id="3" name="Espace réservé du contenu 2"/>
          <p:cNvSpPr>
            <a:spLocks noGrp="1"/>
          </p:cNvSpPr>
          <p:nvPr>
            <p:ph idx="1"/>
          </p:nvPr>
        </p:nvSpPr>
        <p:spPr>
          <a:xfrm>
            <a:off x="838200" y="1930401"/>
            <a:ext cx="8772939" cy="4628894"/>
          </a:xfrm>
        </p:spPr>
        <p:txBody>
          <a:bodyPr>
            <a:normAutofit/>
          </a:bodyPr>
          <a:lstStyle/>
          <a:p>
            <a:r>
              <a:rPr lang="fr-FR" sz="2400" b="1" dirty="0"/>
              <a:t>Situation de type 1 </a:t>
            </a:r>
            <a:r>
              <a:rPr lang="fr-FR" sz="2400" dirty="0"/>
              <a:t>: « </a:t>
            </a:r>
            <a:r>
              <a:rPr lang="fr-FR" sz="2400" i="1" dirty="0"/>
              <a:t>Compliquées pour la communication mais suivi facile car parents soucieux des conséquences du viol</a:t>
            </a:r>
            <a:r>
              <a:rPr lang="fr-FR" sz="2400" dirty="0"/>
              <a:t> »</a:t>
            </a:r>
          </a:p>
          <a:p>
            <a:r>
              <a:rPr lang="fr-FR" sz="2400" b="1" dirty="0"/>
              <a:t>Situation de type 2 </a:t>
            </a:r>
            <a:r>
              <a:rPr lang="fr-FR" sz="2400" dirty="0"/>
              <a:t>: « </a:t>
            </a:r>
            <a:r>
              <a:rPr lang="fr-FR" sz="2400" i="1" dirty="0"/>
              <a:t>pas besoin de soins médicaux, basculent vers type 3 quand aveu de la jeune fille, Ne veulent pas se déshabiller, gênées par le toucher vaginal</a:t>
            </a:r>
            <a:r>
              <a:rPr lang="fr-FR" sz="2400" dirty="0"/>
              <a:t> »</a:t>
            </a:r>
          </a:p>
          <a:p>
            <a:r>
              <a:rPr lang="fr-FR" sz="2400" b="1" dirty="0"/>
              <a:t>Situation de type 3 </a:t>
            </a:r>
            <a:r>
              <a:rPr lang="fr-FR" sz="2400" dirty="0"/>
              <a:t>: « </a:t>
            </a:r>
            <a:r>
              <a:rPr lang="fr-FR" sz="2400" i="1" dirty="0"/>
              <a:t>Refusent souvent de collaborer, car souhaitent protéger leur partenaire</a:t>
            </a:r>
            <a:r>
              <a:rPr lang="fr-FR" sz="2400" dirty="0"/>
              <a:t> »</a:t>
            </a:r>
          </a:p>
          <a:p>
            <a:r>
              <a:rPr lang="fr-FR" sz="2400" b="1" dirty="0"/>
              <a:t>Situation de type 5 :</a:t>
            </a:r>
            <a:r>
              <a:rPr lang="fr-FR" sz="2400" dirty="0"/>
              <a:t> « </a:t>
            </a:r>
            <a:r>
              <a:rPr lang="fr-FR" sz="2400" i="1" dirty="0"/>
              <a:t>Seules vraies victimes, manifestent un désir de vengeance</a:t>
            </a:r>
            <a:r>
              <a:rPr lang="fr-FR" sz="2400" dirty="0"/>
              <a:t> »</a:t>
            </a:r>
            <a:endParaRPr lang="fr-FR" sz="2400" b="1" dirty="0"/>
          </a:p>
          <a:p>
            <a:endParaRPr lang="fr-FR" dirty="0"/>
          </a:p>
        </p:txBody>
      </p:sp>
    </p:spTree>
    <p:extLst>
      <p:ext uri="{BB962C8B-B14F-4D97-AF65-F5344CB8AC3E}">
        <p14:creationId xmlns:p14="http://schemas.microsoft.com/office/powerpoint/2010/main" val="19351205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0FAB4E8-A498-4330-8358-C748C5950622}"/>
              </a:ext>
            </a:extLst>
          </p:cNvPr>
          <p:cNvSpPr>
            <a:spLocks noGrp="1"/>
          </p:cNvSpPr>
          <p:nvPr>
            <p:ph type="title"/>
          </p:nvPr>
        </p:nvSpPr>
        <p:spPr/>
        <p:txBody>
          <a:bodyPr/>
          <a:lstStyle/>
          <a:p>
            <a:r>
              <a:rPr lang="fr-FR" b="1" dirty="0"/>
              <a:t>Nouvelles questions suscitées </a:t>
            </a:r>
            <a:r>
              <a:rPr lang="fr-FR" dirty="0"/>
              <a:t>:</a:t>
            </a:r>
            <a:endParaRPr lang="fr-BE" dirty="0"/>
          </a:p>
        </p:txBody>
      </p:sp>
      <p:sp>
        <p:nvSpPr>
          <p:cNvPr id="3" name="Espace réservé du contenu 2">
            <a:extLst>
              <a:ext uri="{FF2B5EF4-FFF2-40B4-BE49-F238E27FC236}">
                <a16:creationId xmlns:a16="http://schemas.microsoft.com/office/drawing/2014/main" xmlns="" id="{7EFFB88D-DA8F-4A70-B789-26BC5D09B69F}"/>
              </a:ext>
            </a:extLst>
          </p:cNvPr>
          <p:cNvSpPr>
            <a:spLocks noGrp="1"/>
          </p:cNvSpPr>
          <p:nvPr>
            <p:ph idx="1"/>
          </p:nvPr>
        </p:nvSpPr>
        <p:spPr>
          <a:xfrm>
            <a:off x="838200" y="1520687"/>
            <a:ext cx="10515600" cy="4656276"/>
          </a:xfrm>
        </p:spPr>
        <p:txBody>
          <a:bodyPr>
            <a:normAutofit fontScale="92500" lnSpcReduction="20000"/>
          </a:bodyPr>
          <a:lstStyle/>
          <a:p>
            <a:r>
              <a:rPr lang="fr-FR" sz="2200" dirty="0"/>
              <a:t>Quid de l’info sur l’appartenance « tribale » des victimes ?</a:t>
            </a:r>
          </a:p>
          <a:p>
            <a:pPr lvl="1"/>
            <a:r>
              <a:rPr lang="fr-FR" dirty="0"/>
              <a:t>Certaines pratiques sont liées à une tribu particulière</a:t>
            </a:r>
          </a:p>
          <a:p>
            <a:pPr lvl="1"/>
            <a:r>
              <a:rPr lang="fr-FR" dirty="0"/>
              <a:t>L’appartenance tribale de la victime et de l’agresseur interviennent dans les arrangements à l’amiable</a:t>
            </a:r>
          </a:p>
          <a:p>
            <a:r>
              <a:rPr lang="fr-FR" sz="2200" dirty="0"/>
              <a:t>Quid de la prise en charge des enfants issus du viol ?</a:t>
            </a:r>
          </a:p>
          <a:p>
            <a:pPr lvl="1"/>
            <a:r>
              <a:rPr lang="fr-FR" dirty="0"/>
              <a:t>A peu près 500 cas pour </a:t>
            </a:r>
            <a:r>
              <a:rPr lang="fr-FR" dirty="0" err="1"/>
              <a:t>Alwaleed</a:t>
            </a:r>
            <a:r>
              <a:rPr lang="fr-FR" dirty="0"/>
              <a:t> </a:t>
            </a:r>
          </a:p>
          <a:p>
            <a:pPr lvl="1"/>
            <a:r>
              <a:rPr lang="fr-FR" dirty="0"/>
              <a:t>Problème d’identité : qui sont-ils vraiment ?</a:t>
            </a:r>
          </a:p>
          <a:p>
            <a:r>
              <a:rPr lang="fr-FR" sz="2200" dirty="0"/>
              <a:t>Quid des demandes d’IVG ?</a:t>
            </a:r>
          </a:p>
          <a:p>
            <a:pPr lvl="1"/>
            <a:r>
              <a:rPr lang="fr-FR" dirty="0"/>
              <a:t>Les professionnels du Centre y sont majoritairement opposés</a:t>
            </a:r>
          </a:p>
          <a:p>
            <a:r>
              <a:rPr lang="fr-FR" sz="2200" dirty="0"/>
              <a:t>Quid de la PEC des proches de la victime ?</a:t>
            </a:r>
          </a:p>
          <a:p>
            <a:pPr lvl="1"/>
            <a:r>
              <a:rPr lang="fr-FR" dirty="0"/>
              <a:t>L’approche individuelle est-elle appropriée dans un contexte où de telles situations sont vécues et réglées en famille ?</a:t>
            </a:r>
          </a:p>
          <a:p>
            <a:pPr lvl="1"/>
            <a:r>
              <a:rPr lang="fr-FR" dirty="0"/>
              <a:t>Mise en place d’approches familiales systémique ? </a:t>
            </a:r>
          </a:p>
          <a:p>
            <a:r>
              <a:rPr lang="fr-FR" sz="2200" dirty="0"/>
              <a:t>Augmentation relative du nombre de cas </a:t>
            </a:r>
            <a:r>
              <a:rPr lang="fr-FR" sz="2200" dirty="0" smtClean="0"/>
              <a:t>: quelles </a:t>
            </a:r>
            <a:r>
              <a:rPr lang="fr-FR" sz="2200" dirty="0"/>
              <a:t>limites </a:t>
            </a:r>
            <a:r>
              <a:rPr lang="fr-FR" sz="2200" dirty="0" smtClean="0"/>
              <a:t>?</a:t>
            </a:r>
            <a:endParaRPr lang="fr-FR" sz="2200" dirty="0"/>
          </a:p>
          <a:p>
            <a:pPr lvl="1"/>
            <a:r>
              <a:rPr lang="fr-FR" dirty="0"/>
              <a:t>Gratuité ? Qualité des soins ?</a:t>
            </a:r>
          </a:p>
          <a:p>
            <a:endParaRPr lang="fr-BE" dirty="0"/>
          </a:p>
        </p:txBody>
      </p:sp>
    </p:spTree>
    <p:extLst>
      <p:ext uri="{BB962C8B-B14F-4D97-AF65-F5344CB8AC3E}">
        <p14:creationId xmlns:p14="http://schemas.microsoft.com/office/powerpoint/2010/main" val="36202395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Merci</a:t>
            </a: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3380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b="1" dirty="0"/>
              <a:t>Le </a:t>
            </a:r>
            <a:r>
              <a:rPr lang="fr-FR" sz="4400" b="1" i="1" dirty="0" smtClean="0"/>
              <a:t>Programme de Lutte contre les Violences sexuelles </a:t>
            </a:r>
            <a:r>
              <a:rPr lang="fr-FR" sz="4400" b="1" dirty="0" smtClean="0"/>
              <a:t>(PLVS)</a:t>
            </a:r>
            <a:endParaRPr lang="fr-FR" sz="4400" b="1" dirty="0"/>
          </a:p>
        </p:txBody>
      </p:sp>
      <p:sp>
        <p:nvSpPr>
          <p:cNvPr id="3" name="Espace réservé du contenu 2"/>
          <p:cNvSpPr>
            <a:spLocks noGrp="1"/>
          </p:cNvSpPr>
          <p:nvPr>
            <p:ph idx="1"/>
          </p:nvPr>
        </p:nvSpPr>
        <p:spPr>
          <a:xfrm>
            <a:off x="677334" y="2220685"/>
            <a:ext cx="8596668" cy="4156364"/>
          </a:xfrm>
        </p:spPr>
        <p:txBody>
          <a:bodyPr>
            <a:normAutofit lnSpcReduction="10000"/>
          </a:bodyPr>
          <a:lstStyle/>
          <a:p>
            <a:r>
              <a:rPr lang="fr-FR" sz="2000" i="1" dirty="0">
                <a:solidFill>
                  <a:schemeClr val="tx1"/>
                </a:solidFill>
              </a:rPr>
              <a:t>Programme de Lutte contre les Violences Sexuelles</a:t>
            </a:r>
            <a:r>
              <a:rPr lang="fr-FR" sz="2000" dirty="0">
                <a:solidFill>
                  <a:schemeClr val="tx1"/>
                </a:solidFill>
              </a:rPr>
              <a:t> (PLVS) d’ENABEL (agence belge de coopération)</a:t>
            </a:r>
          </a:p>
          <a:p>
            <a:r>
              <a:rPr lang="fr-FR" sz="2000" dirty="0">
                <a:solidFill>
                  <a:schemeClr val="tx1"/>
                </a:solidFill>
              </a:rPr>
              <a:t>2018 - 2024 </a:t>
            </a:r>
          </a:p>
          <a:p>
            <a:r>
              <a:rPr lang="fr-FR" sz="2000" dirty="0">
                <a:solidFill>
                  <a:schemeClr val="tx1"/>
                </a:solidFill>
              </a:rPr>
              <a:t>Focus sur l’aide aux victimes, leur réinsertion sociale et leur reconstruction </a:t>
            </a:r>
            <a:r>
              <a:rPr lang="fr-FR" sz="2000" dirty="0" smtClean="0">
                <a:solidFill>
                  <a:schemeClr val="tx1"/>
                </a:solidFill>
              </a:rPr>
              <a:t>psychologique</a:t>
            </a:r>
          </a:p>
          <a:p>
            <a:r>
              <a:rPr lang="fr-FR" sz="2000" dirty="0" smtClean="0">
                <a:solidFill>
                  <a:schemeClr val="tx1"/>
                </a:solidFill>
              </a:rPr>
              <a:t>Comprend différentes composantes dont une RA</a:t>
            </a:r>
            <a:endParaRPr lang="fr-FR" sz="2000" dirty="0">
              <a:solidFill>
                <a:schemeClr val="tx1"/>
              </a:solidFill>
            </a:endParaRPr>
          </a:p>
          <a:p>
            <a:r>
              <a:rPr lang="fr-FR" sz="2000" dirty="0">
                <a:solidFill>
                  <a:schemeClr val="tx1"/>
                </a:solidFill>
              </a:rPr>
              <a:t>Objectifs </a:t>
            </a:r>
            <a:r>
              <a:rPr lang="fr-FR" sz="2000" dirty="0" smtClean="0">
                <a:solidFill>
                  <a:schemeClr val="tx1"/>
                </a:solidFill>
              </a:rPr>
              <a:t>opérationnels de la RA </a:t>
            </a:r>
            <a:r>
              <a:rPr lang="fr-FR" sz="2000" dirty="0">
                <a:solidFill>
                  <a:schemeClr val="tx1"/>
                </a:solidFill>
              </a:rPr>
              <a:t>: </a:t>
            </a:r>
          </a:p>
          <a:p>
            <a:pPr lvl="1"/>
            <a:r>
              <a:rPr lang="fr-FR" sz="1800" dirty="0">
                <a:solidFill>
                  <a:schemeClr val="tx1"/>
                </a:solidFill>
              </a:rPr>
              <a:t>1) produire un protocole unique de prise en charge multisectorielle des VVS adapté au contexte socio-culturel et socio-économique des habitants de la zone d’intervention (Tshopo)</a:t>
            </a:r>
          </a:p>
          <a:p>
            <a:pPr lvl="1"/>
            <a:r>
              <a:rPr lang="fr-FR" sz="1800" dirty="0">
                <a:solidFill>
                  <a:schemeClr val="tx1"/>
                </a:solidFill>
              </a:rPr>
              <a:t>2) Développer et expérimenter un modèle de Centre d’Accueil Unique (CAU)</a:t>
            </a:r>
          </a:p>
          <a:p>
            <a:endParaRPr lang="fr-FR" dirty="0"/>
          </a:p>
        </p:txBody>
      </p:sp>
    </p:spTree>
    <p:extLst>
      <p:ext uri="{BB962C8B-B14F-4D97-AF65-F5344CB8AC3E}">
        <p14:creationId xmlns:p14="http://schemas.microsoft.com/office/powerpoint/2010/main" val="859812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Eléments de la théorie </a:t>
            </a:r>
            <a:r>
              <a:rPr lang="fr-FR" b="1" dirty="0" smtClean="0"/>
              <a:t>de l’intervention</a:t>
            </a:r>
            <a:endParaRPr lang="fr-FR" b="1" dirty="0"/>
          </a:p>
        </p:txBody>
      </p:sp>
      <p:sp>
        <p:nvSpPr>
          <p:cNvPr id="3" name="Espace réservé du contenu 2"/>
          <p:cNvSpPr>
            <a:spLocks noGrp="1"/>
          </p:cNvSpPr>
          <p:nvPr>
            <p:ph idx="1"/>
          </p:nvPr>
        </p:nvSpPr>
        <p:spPr>
          <a:xfrm>
            <a:off x="838200" y="2173184"/>
            <a:ext cx="7987748" cy="4398303"/>
          </a:xfrm>
          <a:ln>
            <a:solidFill>
              <a:schemeClr val="accent1">
                <a:lumMod val="40000"/>
                <a:lumOff val="60000"/>
              </a:schemeClr>
            </a:solidFill>
          </a:ln>
        </p:spPr>
        <p:txBody>
          <a:bodyPr>
            <a:normAutofit fontScale="92500" lnSpcReduction="20000"/>
          </a:bodyPr>
          <a:lstStyle/>
          <a:p>
            <a:r>
              <a:rPr lang="fr-FR" b="1" dirty="0">
                <a:solidFill>
                  <a:schemeClr val="tx1"/>
                </a:solidFill>
              </a:rPr>
              <a:t>Objectif</a:t>
            </a:r>
            <a:r>
              <a:rPr lang="fr-FR" dirty="0">
                <a:solidFill>
                  <a:schemeClr val="tx1"/>
                </a:solidFill>
              </a:rPr>
              <a:t> : « développer une approche psychosociale adaptée aux logiques socio-culturelles des habitants de la Tshopo, à partir de la collecte et de l’analyse de données qualitatives originales, nécessaires à une meilleure compréhension des facteurs facilitant et entravant le rétablissement des victimes de violences sexuelles </a:t>
            </a:r>
            <a:r>
              <a:rPr lang="fr-FR" dirty="0" smtClean="0">
                <a:solidFill>
                  <a:schemeClr val="tx1"/>
                </a:solidFill>
              </a:rPr>
              <a:t>»</a:t>
            </a:r>
            <a:endParaRPr lang="fr-FR" altLang="fr-FR" dirty="0" smtClean="0">
              <a:solidFill>
                <a:schemeClr val="tx1"/>
              </a:solidFill>
            </a:endParaRPr>
          </a:p>
          <a:p>
            <a:r>
              <a:rPr lang="fr-FR" altLang="fr-FR" dirty="0" smtClean="0">
                <a:solidFill>
                  <a:schemeClr val="tx1"/>
                </a:solidFill>
              </a:rPr>
              <a:t>Interventions</a:t>
            </a:r>
            <a:r>
              <a:rPr lang="fr-FR" altLang="fr-FR" dirty="0">
                <a:solidFill>
                  <a:schemeClr val="tx1"/>
                </a:solidFill>
              </a:rPr>
              <a:t>:</a:t>
            </a:r>
          </a:p>
          <a:p>
            <a:pPr lvl="1"/>
            <a:r>
              <a:rPr lang="fr-FR" altLang="fr-FR" sz="2000" dirty="0">
                <a:solidFill>
                  <a:schemeClr val="tx1"/>
                </a:solidFill>
              </a:rPr>
              <a:t>L’élaboration d’un protocole unique </a:t>
            </a:r>
            <a:r>
              <a:rPr lang="fr-FR" altLang="fr-FR" sz="2000" dirty="0" smtClean="0">
                <a:solidFill>
                  <a:schemeClr val="tx1"/>
                </a:solidFill>
              </a:rPr>
              <a:t>multisectoriel comprenant </a:t>
            </a:r>
            <a:r>
              <a:rPr lang="fr-FR" altLang="fr-FR" sz="2000" dirty="0">
                <a:solidFill>
                  <a:schemeClr val="tx1"/>
                </a:solidFill>
              </a:rPr>
              <a:t>des instructions opérationnelles à l’attention des différents acteurs concernés;</a:t>
            </a:r>
          </a:p>
          <a:p>
            <a:pPr lvl="1"/>
            <a:r>
              <a:rPr lang="fr-FR" altLang="fr-FR" sz="2000" dirty="0">
                <a:solidFill>
                  <a:schemeClr val="tx1"/>
                </a:solidFill>
              </a:rPr>
              <a:t>La mise en place d’un système de référencement en collaboration avec les acteurs externes concernés;</a:t>
            </a:r>
          </a:p>
          <a:p>
            <a:pPr lvl="1"/>
            <a:r>
              <a:rPr lang="fr-FR" altLang="fr-FR" sz="2000" i="1" dirty="0">
                <a:solidFill>
                  <a:srgbClr val="FF0000"/>
                </a:solidFill>
              </a:rPr>
              <a:t>U</a:t>
            </a:r>
            <a:r>
              <a:rPr lang="fr-FR" altLang="fr-FR" sz="2000" i="1" dirty="0" smtClean="0">
                <a:solidFill>
                  <a:srgbClr val="FF0000"/>
                </a:solidFill>
              </a:rPr>
              <a:t>ne recherche</a:t>
            </a:r>
            <a:r>
              <a:rPr lang="fr-FR" altLang="fr-FR" sz="2000" i="1" dirty="0" smtClean="0">
                <a:solidFill>
                  <a:srgbClr val="FF0000"/>
                </a:solidFill>
              </a:rPr>
              <a:t> socio-anthropologique</a:t>
            </a:r>
            <a:r>
              <a:rPr lang="fr-FR" altLang="fr-FR" sz="2000" i="1" dirty="0" smtClean="0">
                <a:solidFill>
                  <a:srgbClr val="FF0000"/>
                </a:solidFill>
              </a:rPr>
              <a:t> </a:t>
            </a:r>
            <a:r>
              <a:rPr lang="fr-FR" altLang="fr-FR" sz="2000" i="1" dirty="0">
                <a:solidFill>
                  <a:srgbClr val="FF0000"/>
                </a:solidFill>
              </a:rPr>
              <a:t>permettant de fournir les évidences sur lesquelles développer le </a:t>
            </a:r>
            <a:r>
              <a:rPr lang="fr-FR" altLang="fr-FR" sz="2000" i="1" dirty="0" smtClean="0">
                <a:solidFill>
                  <a:srgbClr val="FF0000"/>
                </a:solidFill>
              </a:rPr>
              <a:t>modèle </a:t>
            </a:r>
            <a:r>
              <a:rPr lang="fr-FR" altLang="fr-FR" sz="2000" i="1" dirty="0">
                <a:solidFill>
                  <a:srgbClr val="FF0000"/>
                </a:solidFill>
              </a:rPr>
              <a:t>de prise en </a:t>
            </a:r>
            <a:r>
              <a:rPr lang="fr-FR" altLang="fr-FR" sz="2000" i="1" dirty="0" smtClean="0">
                <a:solidFill>
                  <a:srgbClr val="FF0000"/>
                </a:solidFill>
              </a:rPr>
              <a:t>charge</a:t>
            </a:r>
          </a:p>
          <a:p>
            <a:pPr lvl="1"/>
            <a:r>
              <a:rPr lang="fr-FR" altLang="fr-FR" sz="2000" i="1" dirty="0" smtClean="0">
                <a:solidFill>
                  <a:srgbClr val="FF0000"/>
                </a:solidFill>
              </a:rPr>
              <a:t>Expérimentation et évaluation du modèle</a:t>
            </a:r>
            <a:endParaRPr lang="fr-FR" altLang="fr-FR" sz="2000" i="1" dirty="0">
              <a:solidFill>
                <a:schemeClr val="tx1"/>
              </a:solidFill>
            </a:endParaRPr>
          </a:p>
          <a:p>
            <a:pPr lvl="1"/>
            <a:endParaRPr lang="fr-FR" altLang="fr-FR" dirty="0"/>
          </a:p>
          <a:p>
            <a:endParaRPr lang="fr-FR" dirty="0"/>
          </a:p>
        </p:txBody>
      </p:sp>
    </p:spTree>
    <p:extLst>
      <p:ext uri="{BB962C8B-B14F-4D97-AF65-F5344CB8AC3E}">
        <p14:creationId xmlns:p14="http://schemas.microsoft.com/office/powerpoint/2010/main" val="335984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 RDC comme « capitale mondiale du viol »</a:t>
            </a:r>
            <a:endParaRPr lang="fr-FR" b="1" dirty="0"/>
          </a:p>
        </p:txBody>
      </p:sp>
      <p:sp>
        <p:nvSpPr>
          <p:cNvPr id="3" name="Espace réservé du contenu 2"/>
          <p:cNvSpPr>
            <a:spLocks noGrp="1"/>
          </p:cNvSpPr>
          <p:nvPr>
            <p:ph idx="1"/>
          </p:nvPr>
        </p:nvSpPr>
        <p:spPr>
          <a:xfrm>
            <a:off x="838200" y="1930399"/>
            <a:ext cx="8345557" cy="4246563"/>
          </a:xfrm>
        </p:spPr>
        <p:txBody>
          <a:bodyPr>
            <a:normAutofit/>
          </a:bodyPr>
          <a:lstStyle/>
          <a:p>
            <a:r>
              <a:rPr lang="fr-FR" dirty="0">
                <a:solidFill>
                  <a:schemeClr val="tx1"/>
                </a:solidFill>
              </a:rPr>
              <a:t>Conflits dans l’Est de la RDC (1990’s): les femmes comme principales victimes collatérales</a:t>
            </a:r>
          </a:p>
          <a:p>
            <a:r>
              <a:rPr lang="fr-FR" dirty="0">
                <a:solidFill>
                  <a:schemeClr val="tx1"/>
                </a:solidFill>
              </a:rPr>
              <a:t>La RDC identifiée par la presse internationale comme « capitale mondiale du viol »</a:t>
            </a:r>
          </a:p>
          <a:p>
            <a:pPr lvl="1"/>
            <a:r>
              <a:rPr lang="fr-FR" dirty="0">
                <a:solidFill>
                  <a:schemeClr val="tx1"/>
                </a:solidFill>
              </a:rPr>
              <a:t>Apparition dans la littérature du paradigme du « viol comme arme de guerre » (Moufflet, 2008)</a:t>
            </a:r>
          </a:p>
          <a:p>
            <a:pPr lvl="1"/>
            <a:r>
              <a:rPr lang="fr-FR" dirty="0">
                <a:solidFill>
                  <a:schemeClr val="tx1"/>
                </a:solidFill>
              </a:rPr>
              <a:t>Héroïsation du Dr </a:t>
            </a:r>
            <a:r>
              <a:rPr lang="fr-FR" dirty="0" err="1">
                <a:solidFill>
                  <a:schemeClr val="tx1"/>
                </a:solidFill>
              </a:rPr>
              <a:t>Mukwege</a:t>
            </a:r>
            <a:r>
              <a:rPr lang="fr-FR" dirty="0">
                <a:solidFill>
                  <a:schemeClr val="tx1"/>
                </a:solidFill>
              </a:rPr>
              <a:t>, </a:t>
            </a:r>
            <a:r>
              <a:rPr lang="fr-FR" i="1" dirty="0">
                <a:solidFill>
                  <a:schemeClr val="tx1"/>
                </a:solidFill>
              </a:rPr>
              <a:t>l’homme qui répare les femmes</a:t>
            </a:r>
          </a:p>
          <a:p>
            <a:pPr lvl="1"/>
            <a:r>
              <a:rPr lang="fr-FR" dirty="0">
                <a:solidFill>
                  <a:schemeClr val="tx1"/>
                </a:solidFill>
              </a:rPr>
              <a:t>Focalisation sur les VS dans l’Est, au détriment des autres provinces et des VS « civiles »</a:t>
            </a:r>
          </a:p>
          <a:p>
            <a:r>
              <a:rPr lang="fr-FR" dirty="0">
                <a:solidFill>
                  <a:schemeClr val="tx1"/>
                </a:solidFill>
              </a:rPr>
              <a:t>D’innombrables rapports d’ONG internationales mais très peu d’études empiriques</a:t>
            </a:r>
          </a:p>
          <a:p>
            <a:pPr lvl="1"/>
            <a:r>
              <a:rPr lang="fr-FR" dirty="0">
                <a:solidFill>
                  <a:schemeClr val="tx1"/>
                </a:solidFill>
              </a:rPr>
              <a:t>-&gt; Etude unique de par sa méthode et son objet (les VS commises par des civils)</a:t>
            </a:r>
          </a:p>
        </p:txBody>
      </p:sp>
    </p:spTree>
    <p:extLst>
      <p:ext uri="{BB962C8B-B14F-4D97-AF65-F5344CB8AC3E}">
        <p14:creationId xmlns:p14="http://schemas.microsoft.com/office/powerpoint/2010/main" val="787103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 loi sur les violences sexuelles du 20 juillet 2006</a:t>
            </a:r>
            <a:endParaRPr lang="fr-FR" b="1" dirty="0"/>
          </a:p>
        </p:txBody>
      </p:sp>
      <p:sp>
        <p:nvSpPr>
          <p:cNvPr id="3" name="Espace réservé du contenu 2"/>
          <p:cNvSpPr>
            <a:spLocks noGrp="1"/>
          </p:cNvSpPr>
          <p:nvPr>
            <p:ph idx="1"/>
          </p:nvPr>
        </p:nvSpPr>
        <p:spPr>
          <a:xfrm>
            <a:off x="838200" y="2173184"/>
            <a:ext cx="8902148" cy="4337344"/>
          </a:xfrm>
        </p:spPr>
        <p:txBody>
          <a:bodyPr>
            <a:noAutofit/>
          </a:bodyPr>
          <a:lstStyle/>
          <a:p>
            <a:r>
              <a:rPr lang="fr-FR" sz="2000" dirty="0" smtClean="0">
                <a:solidFill>
                  <a:schemeClr val="tx1"/>
                </a:solidFill>
              </a:rPr>
              <a:t>Introduit </a:t>
            </a:r>
            <a:r>
              <a:rPr lang="fr-FR" sz="2000" dirty="0">
                <a:solidFill>
                  <a:schemeClr val="tx1"/>
                </a:solidFill>
              </a:rPr>
              <a:t>la notion de </a:t>
            </a:r>
            <a:r>
              <a:rPr lang="fr-FR" sz="2000" dirty="0" smtClean="0">
                <a:solidFill>
                  <a:schemeClr val="tx1"/>
                </a:solidFill>
              </a:rPr>
              <a:t>« viol » </a:t>
            </a:r>
            <a:r>
              <a:rPr lang="fr-FR" sz="2000" dirty="0">
                <a:solidFill>
                  <a:schemeClr val="tx1"/>
                </a:solidFill>
              </a:rPr>
              <a:t>dans le droit national </a:t>
            </a:r>
            <a:r>
              <a:rPr lang="fr-FR" sz="2000" dirty="0" smtClean="0">
                <a:solidFill>
                  <a:schemeClr val="tx1"/>
                </a:solidFill>
              </a:rPr>
              <a:t>congolais</a:t>
            </a:r>
          </a:p>
          <a:p>
            <a:r>
              <a:rPr lang="fr-FR" sz="2000" dirty="0" smtClean="0">
                <a:solidFill>
                  <a:schemeClr val="tx1"/>
                </a:solidFill>
              </a:rPr>
              <a:t>« </a:t>
            </a:r>
            <a:r>
              <a:rPr lang="fr-FR" sz="2000" i="1" dirty="0" smtClean="0">
                <a:solidFill>
                  <a:schemeClr val="tx1"/>
                </a:solidFill>
              </a:rPr>
              <a:t>Est réputé viol à l’aide de violences, le seul fait du rapprochement charnel de sexes commis sur la personne ou à l’aide de la personne d’un enfant de moins de 18 ans</a:t>
            </a:r>
            <a:r>
              <a:rPr lang="fr-FR" sz="2000" dirty="0" smtClean="0">
                <a:solidFill>
                  <a:schemeClr val="tx1"/>
                </a:solidFill>
              </a:rPr>
              <a:t> » (Articles 167-170 du Code pénal)</a:t>
            </a:r>
            <a:endParaRPr lang="fr-FR" sz="2000" dirty="0">
              <a:solidFill>
                <a:schemeClr val="tx1"/>
              </a:solidFill>
            </a:endParaRPr>
          </a:p>
          <a:p>
            <a:r>
              <a:rPr lang="fr-FR" sz="2000" dirty="0">
                <a:solidFill>
                  <a:schemeClr val="tx1"/>
                </a:solidFill>
              </a:rPr>
              <a:t>Loi d’initiatives internationales (</a:t>
            </a:r>
            <a:r>
              <a:rPr lang="fr-FR" sz="2000" i="1" dirty="0">
                <a:solidFill>
                  <a:schemeClr val="tx1"/>
                </a:solidFill>
              </a:rPr>
              <a:t>Global </a:t>
            </a:r>
            <a:r>
              <a:rPr lang="fr-FR" sz="2000" i="1" dirty="0" err="1">
                <a:solidFill>
                  <a:schemeClr val="tx1"/>
                </a:solidFill>
              </a:rPr>
              <a:t>Rights</a:t>
            </a:r>
            <a:r>
              <a:rPr lang="fr-FR" sz="2000" dirty="0">
                <a:solidFill>
                  <a:schemeClr val="tx1"/>
                </a:solidFill>
              </a:rPr>
              <a:t>)</a:t>
            </a:r>
          </a:p>
          <a:p>
            <a:pPr marL="342900" lvl="1" indent="-342900"/>
            <a:r>
              <a:rPr lang="fr-FR" sz="2000" dirty="0" smtClean="0">
                <a:solidFill>
                  <a:schemeClr val="tx1"/>
                </a:solidFill>
              </a:rPr>
              <a:t>Criminalise,</a:t>
            </a:r>
            <a:r>
              <a:rPr lang="fr-FR" sz="2000" dirty="0" smtClean="0">
                <a:solidFill>
                  <a:srgbClr val="FF0000"/>
                </a:solidFill>
              </a:rPr>
              <a:t> i</a:t>
            </a:r>
            <a:r>
              <a:rPr lang="fr-FR" altLang="fr-FR" sz="2000" dirty="0" smtClean="0">
                <a:solidFill>
                  <a:srgbClr val="FF0000"/>
                </a:solidFill>
              </a:rPr>
              <a:t>nterdit </a:t>
            </a:r>
            <a:r>
              <a:rPr lang="fr-FR" altLang="fr-FR" sz="2000" dirty="0">
                <a:solidFill>
                  <a:srgbClr val="FF0000"/>
                </a:solidFill>
              </a:rPr>
              <a:t>et assimile </a:t>
            </a:r>
            <a:r>
              <a:rPr lang="fr-FR" altLang="fr-FR" sz="2000" dirty="0" smtClean="0">
                <a:solidFill>
                  <a:srgbClr val="FF0000"/>
                </a:solidFill>
              </a:rPr>
              <a:t>toutes relations </a:t>
            </a:r>
            <a:r>
              <a:rPr lang="fr-FR" altLang="fr-FR" sz="2000" dirty="0">
                <a:solidFill>
                  <a:srgbClr val="FF0000"/>
                </a:solidFill>
              </a:rPr>
              <a:t>sexuelles forcées </a:t>
            </a:r>
            <a:r>
              <a:rPr lang="fr-FR" altLang="fr-FR" sz="2000" dirty="0" smtClean="0">
                <a:solidFill>
                  <a:srgbClr val="FF0000"/>
                </a:solidFill>
              </a:rPr>
              <a:t>OU </a:t>
            </a:r>
            <a:r>
              <a:rPr lang="fr-FR" altLang="fr-FR" sz="2000" dirty="0">
                <a:solidFill>
                  <a:srgbClr val="FF0000"/>
                </a:solidFill>
              </a:rPr>
              <a:t>consentantes entre et avec mineurs (moins de 18 ans</a:t>
            </a:r>
            <a:r>
              <a:rPr lang="fr-FR" altLang="fr-FR" sz="2000" dirty="0" smtClean="0">
                <a:solidFill>
                  <a:srgbClr val="FF0000"/>
                </a:solidFill>
              </a:rPr>
              <a:t>)</a:t>
            </a:r>
            <a:endParaRPr lang="fr-FR" sz="2000" dirty="0" smtClean="0">
              <a:solidFill>
                <a:schemeClr val="tx1"/>
              </a:solidFill>
            </a:endParaRPr>
          </a:p>
          <a:p>
            <a:r>
              <a:rPr lang="fr-FR" sz="2000" dirty="0" smtClean="0">
                <a:solidFill>
                  <a:schemeClr val="tx1"/>
                </a:solidFill>
              </a:rPr>
              <a:t>Interdit </a:t>
            </a:r>
            <a:r>
              <a:rPr lang="fr-FR" sz="2000" dirty="0">
                <a:solidFill>
                  <a:schemeClr val="tx1"/>
                </a:solidFill>
              </a:rPr>
              <a:t>les arrangements à l’amiable</a:t>
            </a:r>
          </a:p>
          <a:p>
            <a:pPr lvl="1"/>
            <a:r>
              <a:rPr lang="fr-FR" sz="2000" dirty="0">
                <a:solidFill>
                  <a:schemeClr val="tx1"/>
                </a:solidFill>
              </a:rPr>
              <a:t>Contradiction avec les pratiques coutumières</a:t>
            </a:r>
          </a:p>
          <a:p>
            <a:r>
              <a:rPr lang="fr-FR" sz="2000" dirty="0" smtClean="0">
                <a:solidFill>
                  <a:srgbClr val="FF0000"/>
                </a:solidFill>
              </a:rPr>
              <a:t>Induit une confusion entre « viol » et « relation sexuelle » interdite par la loi (violence normative)</a:t>
            </a:r>
            <a:endParaRPr lang="fr-FR" sz="2000" dirty="0">
              <a:solidFill>
                <a:srgbClr val="FF0000"/>
              </a:solidFill>
            </a:endParaRPr>
          </a:p>
        </p:txBody>
      </p:sp>
    </p:spTree>
    <p:extLst>
      <p:ext uri="{BB962C8B-B14F-4D97-AF65-F5344CB8AC3E}">
        <p14:creationId xmlns:p14="http://schemas.microsoft.com/office/powerpoint/2010/main" val="36365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1124197"/>
          </a:xfrm>
        </p:spPr>
        <p:txBody>
          <a:bodyPr>
            <a:normAutofit/>
          </a:bodyPr>
          <a:lstStyle/>
          <a:p>
            <a:r>
              <a:rPr lang="fr-FR" sz="4000" b="1" dirty="0" smtClean="0"/>
              <a:t>La </a:t>
            </a:r>
            <a:r>
              <a:rPr lang="fr-FR" sz="4000" b="1" dirty="0"/>
              <a:t>province de la Tshopo</a:t>
            </a:r>
          </a:p>
        </p:txBody>
      </p:sp>
      <p:sp>
        <p:nvSpPr>
          <p:cNvPr id="3" name="Espace réservé du contenu 2"/>
          <p:cNvSpPr>
            <a:spLocks noGrp="1"/>
          </p:cNvSpPr>
          <p:nvPr>
            <p:ph idx="1"/>
          </p:nvPr>
        </p:nvSpPr>
        <p:spPr>
          <a:xfrm>
            <a:off x="677334" y="1864427"/>
            <a:ext cx="8596668" cy="4176936"/>
          </a:xfrm>
        </p:spPr>
        <p:txBody>
          <a:bodyPr>
            <a:normAutofit/>
          </a:bodyPr>
          <a:lstStyle/>
          <a:p>
            <a:r>
              <a:rPr lang="fr-FR" sz="2400" dirty="0"/>
              <a:t>Capitale Kisangani (anciennement </a:t>
            </a:r>
            <a:r>
              <a:rPr lang="fr-FR" sz="2400" dirty="0" err="1"/>
              <a:t>Stanleyville</a:t>
            </a:r>
            <a:r>
              <a:rPr lang="fr-FR" sz="2400" dirty="0"/>
              <a:t>), 3</a:t>
            </a:r>
            <a:r>
              <a:rPr lang="fr-FR" sz="2400" baseline="30000" dirty="0"/>
              <a:t>ème</a:t>
            </a:r>
            <a:r>
              <a:rPr lang="fr-FR" sz="2400" dirty="0"/>
              <a:t> ville de la RDC et capitale politique</a:t>
            </a:r>
          </a:p>
          <a:p>
            <a:r>
              <a:rPr lang="fr-FR" sz="2400" dirty="0"/>
              <a:t>Province marquée historiquement par les deux guerres du Congo (1996-97 et 2000) entre Rwandais et </a:t>
            </a:r>
            <a:r>
              <a:rPr lang="fr-FR" sz="2400" dirty="0" smtClean="0"/>
              <a:t>Ougandais</a:t>
            </a:r>
            <a:endParaRPr lang="fr-FR" sz="2400" dirty="0"/>
          </a:p>
          <a:p>
            <a:r>
              <a:rPr lang="fr-FR" sz="2400" dirty="0"/>
              <a:t>De nombreuses victimes de VS, notamment par les soldats de la MONUC</a:t>
            </a:r>
          </a:p>
          <a:p>
            <a:r>
              <a:rPr lang="fr-FR" sz="2400" dirty="0"/>
              <a:t>La </a:t>
            </a:r>
            <a:r>
              <a:rPr lang="fr-FR" sz="2400" dirty="0" smtClean="0"/>
              <a:t>présence d’un Centre de référence pour la prise en charge des VVS</a:t>
            </a:r>
            <a:endParaRPr lang="fr-FR" sz="2400" dirty="0"/>
          </a:p>
        </p:txBody>
      </p:sp>
    </p:spTree>
    <p:extLst>
      <p:ext uri="{BB962C8B-B14F-4D97-AF65-F5344CB8AC3E}">
        <p14:creationId xmlns:p14="http://schemas.microsoft.com/office/powerpoint/2010/main" val="1578500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41883"/>
          </a:xfrm>
        </p:spPr>
        <p:txBody>
          <a:bodyPr/>
          <a:lstStyle/>
          <a:p>
            <a:r>
              <a:rPr lang="fr-FR" dirty="0" smtClean="0"/>
              <a:t>Le partenariat</a:t>
            </a:r>
            <a:endParaRPr lang="fr-FR" dirty="0"/>
          </a:p>
        </p:txBody>
      </p:sp>
      <p:sp>
        <p:nvSpPr>
          <p:cNvPr id="3" name="Espace réservé du contenu 2"/>
          <p:cNvSpPr>
            <a:spLocks noGrp="1"/>
          </p:cNvSpPr>
          <p:nvPr>
            <p:ph idx="1"/>
          </p:nvPr>
        </p:nvSpPr>
        <p:spPr>
          <a:xfrm>
            <a:off x="838200" y="1341120"/>
            <a:ext cx="8693426" cy="5181599"/>
          </a:xfrm>
        </p:spPr>
        <p:txBody>
          <a:bodyPr>
            <a:normAutofit/>
          </a:bodyPr>
          <a:lstStyle/>
          <a:p>
            <a:r>
              <a:rPr lang="fr-FR" dirty="0">
                <a:solidFill>
                  <a:schemeClr val="tx1"/>
                </a:solidFill>
              </a:rPr>
              <a:t>Des accords spécifiques de collaboration</a:t>
            </a:r>
          </a:p>
          <a:p>
            <a:r>
              <a:rPr lang="fr-FR" dirty="0">
                <a:solidFill>
                  <a:schemeClr val="tx1"/>
                </a:solidFill>
              </a:rPr>
              <a:t>Des rôles bien définis dans le montage de la recherche-action</a:t>
            </a:r>
          </a:p>
          <a:p>
            <a:pPr lvl="1"/>
            <a:r>
              <a:rPr lang="fr-FR" dirty="0" smtClean="0">
                <a:solidFill>
                  <a:schemeClr val="tx1"/>
                </a:solidFill>
              </a:rPr>
              <a:t>Une </a:t>
            </a:r>
            <a:r>
              <a:rPr lang="fr-FR" dirty="0">
                <a:solidFill>
                  <a:schemeClr val="tx1"/>
                </a:solidFill>
              </a:rPr>
              <a:t>équipe d’experts psychologues de la Faculté de Psychologie et des Sciences de l’Education de l’Université de Kisangani (UNIKIS) pour la collecte et l’analyse des données et la coordination des différents volets de la recherche-action </a:t>
            </a:r>
          </a:p>
          <a:p>
            <a:pPr lvl="1"/>
            <a:r>
              <a:rPr lang="fr-FR" dirty="0" smtClean="0">
                <a:solidFill>
                  <a:schemeClr val="tx1"/>
                </a:solidFill>
              </a:rPr>
              <a:t>La </a:t>
            </a:r>
            <a:r>
              <a:rPr lang="fr-FR" dirty="0">
                <a:solidFill>
                  <a:schemeClr val="tx1"/>
                </a:solidFill>
              </a:rPr>
              <a:t>Faculté de Psychologie de l’Université de Gand (A. </a:t>
            </a:r>
            <a:r>
              <a:rPr lang="fr-FR" dirty="0" err="1">
                <a:solidFill>
                  <a:schemeClr val="tx1"/>
                </a:solidFill>
              </a:rPr>
              <a:t>Verelst</a:t>
            </a:r>
            <a:r>
              <a:rPr lang="fr-FR" dirty="0">
                <a:solidFill>
                  <a:schemeClr val="tx1"/>
                </a:solidFill>
              </a:rPr>
              <a:t>) pour l’élaboration du protocoles unique de PEC multisectorielle</a:t>
            </a:r>
          </a:p>
          <a:p>
            <a:pPr lvl="1"/>
            <a:r>
              <a:rPr lang="fr-FR" dirty="0">
                <a:solidFill>
                  <a:srgbClr val="FF0000"/>
                </a:solidFill>
              </a:rPr>
              <a:t>L’IRSS (UCL) pour l’élaboration de la méthodologie de l’enquête socio-anthropologique et pour l’analyse des données</a:t>
            </a:r>
          </a:p>
          <a:p>
            <a:pPr lvl="1"/>
            <a:r>
              <a:rPr lang="fr-FR" dirty="0">
                <a:solidFill>
                  <a:schemeClr val="tx1"/>
                </a:solidFill>
              </a:rPr>
              <a:t>Les professionnels du Centre </a:t>
            </a:r>
            <a:r>
              <a:rPr lang="fr-FR" dirty="0" err="1">
                <a:solidFill>
                  <a:schemeClr val="tx1"/>
                </a:solidFill>
              </a:rPr>
              <a:t>Alwaleed</a:t>
            </a:r>
            <a:r>
              <a:rPr lang="fr-FR" dirty="0">
                <a:solidFill>
                  <a:schemeClr val="tx1"/>
                </a:solidFill>
              </a:rPr>
              <a:t> pour l’accès aux données cliniques et épidémiologiques et pour l’expérimentation du protocole </a:t>
            </a:r>
            <a:r>
              <a:rPr lang="fr-FR" dirty="0" smtClean="0">
                <a:solidFill>
                  <a:schemeClr val="tx1"/>
                </a:solidFill>
              </a:rPr>
              <a:t>adapté</a:t>
            </a:r>
            <a:endParaRPr lang="fr-FR" dirty="0" smtClean="0">
              <a:solidFill>
                <a:schemeClr val="tx1"/>
              </a:solidFill>
            </a:endParaRPr>
          </a:p>
          <a:p>
            <a:pPr lvl="1"/>
            <a:r>
              <a:rPr lang="fr-FR" dirty="0" smtClean="0">
                <a:solidFill>
                  <a:schemeClr val="tx1"/>
                </a:solidFill>
              </a:rPr>
              <a:t>L’équipe </a:t>
            </a:r>
            <a:r>
              <a:rPr lang="fr-FR" dirty="0">
                <a:solidFill>
                  <a:schemeClr val="tx1"/>
                </a:solidFill>
              </a:rPr>
              <a:t>locale d’</a:t>
            </a:r>
            <a:r>
              <a:rPr lang="fr-FR" dirty="0" err="1">
                <a:solidFill>
                  <a:schemeClr val="tx1"/>
                </a:solidFill>
              </a:rPr>
              <a:t>Enabel</a:t>
            </a:r>
            <a:endParaRPr lang="fr-FR" dirty="0">
              <a:solidFill>
                <a:schemeClr val="tx1"/>
              </a:solidFill>
            </a:endParaRPr>
          </a:p>
          <a:p>
            <a:endParaRPr lang="fr-FR" dirty="0"/>
          </a:p>
          <a:p>
            <a:pPr lvl="1"/>
            <a:endParaRPr lang="fr-FR" dirty="0"/>
          </a:p>
        </p:txBody>
      </p:sp>
      <p:pic>
        <p:nvPicPr>
          <p:cNvPr id="4" name="Image 3"/>
          <p:cNvPicPr/>
          <p:nvPr/>
        </p:nvPicPr>
        <p:blipFill>
          <a:blip r:embed="rId3">
            <a:extLst>
              <a:ext uri="{28A0092B-C50C-407E-A947-70E740481C1C}">
                <a14:useLocalDpi xmlns:a14="http://schemas.microsoft.com/office/drawing/2010/main" val="0"/>
              </a:ext>
            </a:extLst>
          </a:blip>
          <a:srcRect/>
          <a:stretch>
            <a:fillRect/>
          </a:stretch>
        </p:blipFill>
        <p:spPr bwMode="auto">
          <a:xfrm>
            <a:off x="716283" y="2275638"/>
            <a:ext cx="747545" cy="483874"/>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104814" y="3689346"/>
            <a:ext cx="1249441" cy="414684"/>
          </a:xfrm>
          <a:prstGeom prst="rect">
            <a:avLst/>
          </a:prstGeom>
          <a:noFill/>
          <a:ln>
            <a:noFill/>
          </a:ln>
        </p:spPr>
      </p:pic>
      <p:pic>
        <p:nvPicPr>
          <p:cNvPr id="6" name="Image 5"/>
          <p:cNvPicPr/>
          <p:nvPr/>
        </p:nvPicPr>
        <p:blipFill>
          <a:blip r:embed="rId5">
            <a:extLst>
              <a:ext uri="{28A0092B-C50C-407E-A947-70E740481C1C}">
                <a14:useLocalDpi xmlns:a14="http://schemas.microsoft.com/office/drawing/2010/main" val="0"/>
              </a:ext>
            </a:extLst>
          </a:blip>
          <a:srcRect/>
          <a:stretch>
            <a:fillRect/>
          </a:stretch>
        </p:blipFill>
        <p:spPr bwMode="auto">
          <a:xfrm>
            <a:off x="620868" y="2928856"/>
            <a:ext cx="720136" cy="626378"/>
          </a:xfrm>
          <a:prstGeom prst="rect">
            <a:avLst/>
          </a:prstGeom>
          <a:noFill/>
          <a:ln>
            <a:noFill/>
          </a:ln>
        </p:spPr>
      </p:pic>
      <p:pic>
        <p:nvPicPr>
          <p:cNvPr id="7" name="Espace réservé du contenu 3"/>
          <p:cNvPicPr>
            <a:picLocks/>
          </p:cNvPicPr>
          <p:nvPr/>
        </p:nvPicPr>
        <p:blipFill>
          <a:blip r:embed="rId6"/>
          <a:stretch>
            <a:fillRect/>
          </a:stretch>
        </p:blipFill>
        <p:spPr>
          <a:xfrm>
            <a:off x="128106" y="4815677"/>
            <a:ext cx="1202855" cy="436373"/>
          </a:xfrm>
          <a:prstGeom prst="rect">
            <a:avLst/>
          </a:prstGeom>
        </p:spPr>
      </p:pic>
    </p:spTree>
    <p:extLst>
      <p:ext uri="{BB962C8B-B14F-4D97-AF65-F5344CB8AC3E}">
        <p14:creationId xmlns:p14="http://schemas.microsoft.com/office/powerpoint/2010/main" val="1508371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Méthodologie générale: </a:t>
            </a:r>
            <a:r>
              <a:rPr lang="fr-FR" b="1" dirty="0" smtClean="0"/>
              <a:t>une </a:t>
            </a:r>
            <a:r>
              <a:rPr lang="fr-FR" b="1" dirty="0"/>
              <a:t>étude </a:t>
            </a:r>
            <a:r>
              <a:rPr lang="fr-FR" b="1"/>
              <a:t>de </a:t>
            </a:r>
            <a:r>
              <a:rPr lang="fr-FR" b="1" smtClean="0"/>
              <a:t>cas, 6 sources de </a:t>
            </a:r>
            <a:r>
              <a:rPr lang="fr-FR" b="1" dirty="0" smtClean="0"/>
              <a:t>données</a:t>
            </a:r>
            <a:endParaRPr lang="fr-FR" b="1" dirty="0"/>
          </a:p>
        </p:txBody>
      </p:sp>
      <p:sp>
        <p:nvSpPr>
          <p:cNvPr id="3" name="Espace réservé du contenu 2"/>
          <p:cNvSpPr>
            <a:spLocks noGrp="1"/>
          </p:cNvSpPr>
          <p:nvPr>
            <p:ph idx="1"/>
          </p:nvPr>
        </p:nvSpPr>
        <p:spPr>
          <a:xfrm>
            <a:off x="838200" y="1930400"/>
            <a:ext cx="8782878" cy="4567935"/>
          </a:xfrm>
        </p:spPr>
        <p:txBody>
          <a:bodyPr>
            <a:normAutofit/>
          </a:bodyPr>
          <a:lstStyle/>
          <a:p>
            <a:r>
              <a:rPr lang="fr-FR" dirty="0">
                <a:solidFill>
                  <a:schemeClr val="tx1"/>
                </a:solidFill>
              </a:rPr>
              <a:t>Une étude de cas suppose la collecte, la combinaison et le croisement de différentes sources de données se rapportant à une même problématique (Olivier de </a:t>
            </a:r>
            <a:r>
              <a:rPr lang="fr-FR" dirty="0" err="1">
                <a:solidFill>
                  <a:schemeClr val="tx1"/>
                </a:solidFill>
              </a:rPr>
              <a:t>Sardan</a:t>
            </a:r>
            <a:r>
              <a:rPr lang="fr-FR" dirty="0">
                <a:solidFill>
                  <a:schemeClr val="tx1"/>
                </a:solidFill>
              </a:rPr>
              <a:t>, 2008):</a:t>
            </a:r>
          </a:p>
          <a:p>
            <a:pPr lvl="1"/>
            <a:r>
              <a:rPr lang="fr-FR" dirty="0">
                <a:solidFill>
                  <a:schemeClr val="tx1"/>
                </a:solidFill>
              </a:rPr>
              <a:t>Une enquête par entretiens semi-directifs auprès des professionnels du Centre afin de recueillir leur expérience clinique et de saisir le « fonctionnement » du Centre et filatures ethnographiques</a:t>
            </a:r>
          </a:p>
          <a:p>
            <a:pPr lvl="1"/>
            <a:r>
              <a:rPr lang="fr-FR" dirty="0">
                <a:solidFill>
                  <a:schemeClr val="tx1"/>
                </a:solidFill>
              </a:rPr>
              <a:t>L’examen des dossiers cliniques des victimes s’étant présentées au Centre en 2017-18 (plus de 300 dossiers comprenant 128 récits des victimes)</a:t>
            </a:r>
          </a:p>
          <a:p>
            <a:pPr lvl="1"/>
            <a:r>
              <a:rPr lang="fr-FR" dirty="0">
                <a:solidFill>
                  <a:schemeClr val="tx1"/>
                </a:solidFill>
              </a:rPr>
              <a:t>L’analyse du parcours juridique des victimes (182 dossiers)</a:t>
            </a:r>
          </a:p>
          <a:p>
            <a:pPr lvl="1"/>
            <a:r>
              <a:rPr lang="fr-FR" dirty="0">
                <a:solidFill>
                  <a:schemeClr val="tx1"/>
                </a:solidFill>
              </a:rPr>
              <a:t>Une enquête par entretiens compréhensifs auprès des victimes (41 entretiens) et de leurs proches (46 entretiens)</a:t>
            </a:r>
          </a:p>
          <a:p>
            <a:pPr lvl="1"/>
            <a:r>
              <a:rPr lang="fr-FR" dirty="0">
                <a:solidFill>
                  <a:schemeClr val="tx1"/>
                </a:solidFill>
              </a:rPr>
              <a:t>Des focus groupes (9) auprès de différentes catégories de la population</a:t>
            </a:r>
          </a:p>
          <a:p>
            <a:pPr lvl="1"/>
            <a:r>
              <a:rPr lang="fr-FR" dirty="0">
                <a:solidFill>
                  <a:schemeClr val="tx1"/>
                </a:solidFill>
              </a:rPr>
              <a:t>Le recueil de la littérature « grise » (enquête CAP, rapports d’</a:t>
            </a:r>
            <a:r>
              <a:rPr lang="fr-FR" dirty="0" err="1">
                <a:solidFill>
                  <a:schemeClr val="tx1"/>
                </a:solidFill>
              </a:rPr>
              <a:t>ONGs</a:t>
            </a:r>
            <a:r>
              <a:rPr lang="mr-IN" dirty="0">
                <a:solidFill>
                  <a:schemeClr val="tx1"/>
                </a:solidFill>
              </a:rPr>
              <a:t>…</a:t>
            </a:r>
            <a:r>
              <a:rPr lang="nl-BE" dirty="0" smtClean="0">
                <a:solidFill>
                  <a:schemeClr val="tx1"/>
                </a:solidFill>
              </a:rPr>
              <a:t>)</a:t>
            </a:r>
            <a:endParaRPr lang="nl-BE" dirty="0">
              <a:solidFill>
                <a:schemeClr val="tx1"/>
              </a:solidFill>
            </a:endParaRPr>
          </a:p>
        </p:txBody>
      </p:sp>
    </p:spTree>
    <p:extLst>
      <p:ext uri="{BB962C8B-B14F-4D97-AF65-F5344CB8AC3E}">
        <p14:creationId xmlns:p14="http://schemas.microsoft.com/office/powerpoint/2010/main" val="919859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12470</TotalTime>
  <Words>1396</Words>
  <Application>Microsoft Macintosh PowerPoint</Application>
  <PresentationFormat>Grand écran</PresentationFormat>
  <Paragraphs>254</Paragraphs>
  <Slides>27</Slides>
  <Notes>27</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27</vt:i4>
      </vt:variant>
    </vt:vector>
  </HeadingPairs>
  <TitlesOfParts>
    <vt:vector size="33" baseType="lpstr">
      <vt:lpstr>Calibri</vt:lpstr>
      <vt:lpstr>Mangal</vt:lpstr>
      <vt:lpstr>Trebuchet MS</vt:lpstr>
      <vt:lpstr>Wingdings 3</vt:lpstr>
      <vt:lpstr>Arial</vt:lpstr>
      <vt:lpstr>Facette</vt:lpstr>
      <vt:lpstr>Comment améliorer la prise en charge des victimes de violences sexuelles dans la Tshopo (RDC).  Une recherche-action en trois volets.  Intervention dans le cadre des midis scientifiques de la chaire Be.hive, séance du 9 novembre 2022 Schmitz Olivier (IRSS, UCL)  </vt:lpstr>
      <vt:lpstr>I. Le cadre et le contexte de la recherche-action</vt:lpstr>
      <vt:lpstr>Le Programme de Lutte contre les Violences sexuelles (PLVS)</vt:lpstr>
      <vt:lpstr>Eléments de la théorie de l’intervention</vt:lpstr>
      <vt:lpstr>La RDC comme « capitale mondiale du viol »</vt:lpstr>
      <vt:lpstr>La loi sur les violences sexuelles du 20 juillet 2006</vt:lpstr>
      <vt:lpstr>La province de la Tshopo</vt:lpstr>
      <vt:lpstr>Le partenariat</vt:lpstr>
      <vt:lpstr>Méthodologie générale: une étude de cas, 6 sources de données</vt:lpstr>
      <vt:lpstr>II. Le Centre Alwaleed</vt:lpstr>
      <vt:lpstr>Présentation PowerPoint</vt:lpstr>
      <vt:lpstr>Le parcours de prise en charge d’une victime</vt:lpstr>
      <vt:lpstr>Défis organisationnels</vt:lpstr>
      <vt:lpstr>III. Principaux résultats de l’étude socio-anthropologique</vt:lpstr>
      <vt:lpstr>Résultat 1 : Une typologie des situations venant au Centre permettant d’orienter la PEC</vt:lpstr>
      <vt:lpstr>Répartition des situations selon leur type en 2021 et 2022</vt:lpstr>
      <vt:lpstr>Constats importants : </vt:lpstr>
      <vt:lpstr>Résultat 2 : L’identification des logiques sexo-économiques</vt:lpstr>
      <vt:lpstr>Résultat 3 : 4 scénarios possibles de réactions par les proches de la « victime »</vt:lpstr>
      <vt:lpstr>IV. Phase d’évaluation des innovations: protocole adapté et du modèle de CAU</vt:lpstr>
      <vt:lpstr>Principales innovations apportées et changements constatés</vt:lpstr>
      <vt:lpstr>Une méthodologie « inspiré » d’une approche « réaliste »</vt:lpstr>
      <vt:lpstr>Qu’est-ce qui s’est passé depuis l’introduction du nouveau modèle ?</vt:lpstr>
      <vt:lpstr>Présentation PowerPoint</vt:lpstr>
      <vt:lpstr>Exp. des professionnels avec la PEC différenciée</vt:lpstr>
      <vt:lpstr>Nouvelles questions suscitées :</vt:lpstr>
      <vt:lpstr>Merci</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améliorer et adapter la prise en charge des victimes de violences sexuelles dans la Tshopo (RDC). Une recherche-action en trois volets (étude de terrain-expérimentation-évaluation).</dc:title>
  <dc:creator>Olivier Schmitz</dc:creator>
  <cp:lastModifiedBy>Olivier Schmitz</cp:lastModifiedBy>
  <cp:revision>153</cp:revision>
  <cp:lastPrinted>2022-11-08T13:44:43Z</cp:lastPrinted>
  <dcterms:created xsi:type="dcterms:W3CDTF">2022-09-27T15:08:47Z</dcterms:created>
  <dcterms:modified xsi:type="dcterms:W3CDTF">2022-11-09T09:41:22Z</dcterms:modified>
</cp:coreProperties>
</file>