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Lst>
  <p:notesMasterIdLst>
    <p:notesMasterId r:id="rId22"/>
  </p:notesMasterIdLst>
  <p:sldIdLst>
    <p:sldId id="263" r:id="rId5"/>
    <p:sldId id="338" r:id="rId6"/>
    <p:sldId id="362" r:id="rId7"/>
    <p:sldId id="262" r:id="rId8"/>
    <p:sldId id="358" r:id="rId9"/>
    <p:sldId id="379" r:id="rId10"/>
    <p:sldId id="366" r:id="rId11"/>
    <p:sldId id="367" r:id="rId12"/>
    <p:sldId id="365" r:id="rId13"/>
    <p:sldId id="364" r:id="rId14"/>
    <p:sldId id="372" r:id="rId15"/>
    <p:sldId id="373" r:id="rId16"/>
    <p:sldId id="370" r:id="rId17"/>
    <p:sldId id="377" r:id="rId18"/>
    <p:sldId id="378" r:id="rId19"/>
    <p:sldId id="375" r:id="rId20"/>
    <p:sldId id="3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érèse Van Durme" initials="TVD" lastIdx="1" clrIdx="0">
    <p:extLst>
      <p:ext uri="{19B8F6BF-5375-455C-9EA6-DF929625EA0E}">
        <p15:presenceInfo xmlns:p15="http://schemas.microsoft.com/office/powerpoint/2012/main" userId="S-1-5-21-3833422039-1977871958-3486634389-6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05" autoAdjust="0"/>
  </p:normalViewPr>
  <p:slideViewPr>
    <p:cSldViewPr snapToGrid="0">
      <p:cViewPr varScale="1">
        <p:scale>
          <a:sx n="59" d="100"/>
          <a:sy n="59" d="100"/>
        </p:scale>
        <p:origin x="161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 Alvarez Irusta" userId="fefea155-757f-4056-b994-855ba6e2a95d" providerId="ADAL" clId="{202DA321-ED72-4010-B6BB-2AE2A6F4EADC}"/>
    <pc:docChg chg="custSel addSld delSld modSld">
      <pc:chgData name="Lucia Alvarez Irusta" userId="fefea155-757f-4056-b994-855ba6e2a95d" providerId="ADAL" clId="{202DA321-ED72-4010-B6BB-2AE2A6F4EADC}" dt="2022-09-30T12:17:43.331" v="83"/>
      <pc:docMkLst>
        <pc:docMk/>
      </pc:docMkLst>
      <pc:sldChg chg="modNotesTx">
        <pc:chgData name="Lucia Alvarez Irusta" userId="fefea155-757f-4056-b994-855ba6e2a95d" providerId="ADAL" clId="{202DA321-ED72-4010-B6BB-2AE2A6F4EADC}" dt="2022-09-30T12:14:21.329" v="1" actId="6549"/>
        <pc:sldMkLst>
          <pc:docMk/>
          <pc:sldMk cId="4127131430" sldId="338"/>
        </pc:sldMkLst>
      </pc:sldChg>
      <pc:sldChg chg="del">
        <pc:chgData name="Lucia Alvarez Irusta" userId="fefea155-757f-4056-b994-855ba6e2a95d" providerId="ADAL" clId="{202DA321-ED72-4010-B6BB-2AE2A6F4EADC}" dt="2022-09-30T12:16:34.102" v="23" actId="2696"/>
        <pc:sldMkLst>
          <pc:docMk/>
          <pc:sldMk cId="1023538776" sldId="339"/>
        </pc:sldMkLst>
      </pc:sldChg>
      <pc:sldChg chg="del">
        <pc:chgData name="Lucia Alvarez Irusta" userId="fefea155-757f-4056-b994-855ba6e2a95d" providerId="ADAL" clId="{202DA321-ED72-4010-B6BB-2AE2A6F4EADC}" dt="2022-09-30T12:16:34.133" v="25" actId="2696"/>
        <pc:sldMkLst>
          <pc:docMk/>
          <pc:sldMk cId="404575055" sldId="357"/>
        </pc:sldMkLst>
      </pc:sldChg>
      <pc:sldChg chg="modNotesTx">
        <pc:chgData name="Lucia Alvarez Irusta" userId="fefea155-757f-4056-b994-855ba6e2a95d" providerId="ADAL" clId="{202DA321-ED72-4010-B6BB-2AE2A6F4EADC}" dt="2022-09-30T12:14:38.790" v="3" actId="6549"/>
        <pc:sldMkLst>
          <pc:docMk/>
          <pc:sldMk cId="673168944" sldId="358"/>
        </pc:sldMkLst>
      </pc:sldChg>
      <pc:sldChg chg="del">
        <pc:chgData name="Lucia Alvarez Irusta" userId="fefea155-757f-4056-b994-855ba6e2a95d" providerId="ADAL" clId="{202DA321-ED72-4010-B6BB-2AE2A6F4EADC}" dt="2022-09-30T12:16:34.118" v="24" actId="2696"/>
        <pc:sldMkLst>
          <pc:docMk/>
          <pc:sldMk cId="2957254762" sldId="359"/>
        </pc:sldMkLst>
      </pc:sldChg>
      <pc:sldChg chg="modSp">
        <pc:chgData name="Lucia Alvarez Irusta" userId="fefea155-757f-4056-b994-855ba6e2a95d" providerId="ADAL" clId="{202DA321-ED72-4010-B6BB-2AE2A6F4EADC}" dt="2022-09-30T12:17:43.331" v="83"/>
        <pc:sldMkLst>
          <pc:docMk/>
          <pc:sldMk cId="1865342027" sldId="360"/>
        </pc:sldMkLst>
        <pc:spChg chg="mod">
          <ac:chgData name="Lucia Alvarez Irusta" userId="fefea155-757f-4056-b994-855ba6e2a95d" providerId="ADAL" clId="{202DA321-ED72-4010-B6BB-2AE2A6F4EADC}" dt="2022-09-30T12:17:43.331" v="83"/>
          <ac:spMkLst>
            <pc:docMk/>
            <pc:sldMk cId="1865342027" sldId="360"/>
            <ac:spMk id="5" creationId="{7B85FF35-699F-4A8A-A87A-D780304C876C}"/>
          </ac:spMkLst>
        </pc:spChg>
      </pc:sldChg>
      <pc:sldChg chg="modNotesTx">
        <pc:chgData name="Lucia Alvarez Irusta" userId="fefea155-757f-4056-b994-855ba6e2a95d" providerId="ADAL" clId="{202DA321-ED72-4010-B6BB-2AE2A6F4EADC}" dt="2022-09-30T12:14:27.648" v="2" actId="6549"/>
        <pc:sldMkLst>
          <pc:docMk/>
          <pc:sldMk cId="335311638" sldId="362"/>
        </pc:sldMkLst>
      </pc:sldChg>
      <pc:sldChg chg="modNotesTx">
        <pc:chgData name="Lucia Alvarez Irusta" userId="fefea155-757f-4056-b994-855ba6e2a95d" providerId="ADAL" clId="{202DA321-ED72-4010-B6BB-2AE2A6F4EADC}" dt="2022-09-30T12:15:47.714" v="12" actId="6549"/>
        <pc:sldMkLst>
          <pc:docMk/>
          <pc:sldMk cId="863798037" sldId="364"/>
        </pc:sldMkLst>
      </pc:sldChg>
      <pc:sldChg chg="modNotesTx">
        <pc:chgData name="Lucia Alvarez Irusta" userId="fefea155-757f-4056-b994-855ba6e2a95d" providerId="ADAL" clId="{202DA321-ED72-4010-B6BB-2AE2A6F4EADC}" dt="2022-09-30T12:15:41.687" v="11" actId="6549"/>
        <pc:sldMkLst>
          <pc:docMk/>
          <pc:sldMk cId="1125198572" sldId="365"/>
        </pc:sldMkLst>
      </pc:sldChg>
      <pc:sldChg chg="modNotesTx">
        <pc:chgData name="Lucia Alvarez Irusta" userId="fefea155-757f-4056-b994-855ba6e2a95d" providerId="ADAL" clId="{202DA321-ED72-4010-B6BB-2AE2A6F4EADC}" dt="2022-09-30T12:14:54.833" v="4" actId="20577"/>
        <pc:sldMkLst>
          <pc:docMk/>
          <pc:sldMk cId="2546114651" sldId="366"/>
        </pc:sldMkLst>
      </pc:sldChg>
      <pc:sldChg chg="modNotesTx">
        <pc:chgData name="Lucia Alvarez Irusta" userId="fefea155-757f-4056-b994-855ba6e2a95d" providerId="ADAL" clId="{202DA321-ED72-4010-B6BB-2AE2A6F4EADC}" dt="2022-09-30T12:15:35.369" v="10" actId="6549"/>
        <pc:sldMkLst>
          <pc:docMk/>
          <pc:sldMk cId="3281209112" sldId="367"/>
        </pc:sldMkLst>
      </pc:sldChg>
      <pc:sldChg chg="del">
        <pc:chgData name="Lucia Alvarez Irusta" userId="fefea155-757f-4056-b994-855ba6e2a95d" providerId="ADAL" clId="{202DA321-ED72-4010-B6BB-2AE2A6F4EADC}" dt="2022-09-30T12:15:22.946" v="9" actId="2696"/>
        <pc:sldMkLst>
          <pc:docMk/>
          <pc:sldMk cId="3981435277" sldId="368"/>
        </pc:sldMkLst>
      </pc:sldChg>
      <pc:sldChg chg="modNotesTx">
        <pc:chgData name="Lucia Alvarez Irusta" userId="fefea155-757f-4056-b994-855ba6e2a95d" providerId="ADAL" clId="{202DA321-ED72-4010-B6BB-2AE2A6F4EADC}" dt="2022-09-30T12:16:04.613" v="15" actId="6549"/>
        <pc:sldMkLst>
          <pc:docMk/>
          <pc:sldMk cId="2815581258" sldId="370"/>
        </pc:sldMkLst>
      </pc:sldChg>
      <pc:sldChg chg="modNotesTx">
        <pc:chgData name="Lucia Alvarez Irusta" userId="fefea155-757f-4056-b994-855ba6e2a95d" providerId="ADAL" clId="{202DA321-ED72-4010-B6BB-2AE2A6F4EADC}" dt="2022-09-30T12:15:54.103" v="13" actId="6549"/>
        <pc:sldMkLst>
          <pc:docMk/>
          <pc:sldMk cId="3461750649" sldId="372"/>
        </pc:sldMkLst>
      </pc:sldChg>
      <pc:sldChg chg="modNotesTx">
        <pc:chgData name="Lucia Alvarez Irusta" userId="fefea155-757f-4056-b994-855ba6e2a95d" providerId="ADAL" clId="{202DA321-ED72-4010-B6BB-2AE2A6F4EADC}" dt="2022-09-30T12:15:59.771" v="14" actId="6549"/>
        <pc:sldMkLst>
          <pc:docMk/>
          <pc:sldMk cId="3962946559" sldId="373"/>
        </pc:sldMkLst>
      </pc:sldChg>
      <pc:sldChg chg="modSp modNotesTx">
        <pc:chgData name="Lucia Alvarez Irusta" userId="fefea155-757f-4056-b994-855ba6e2a95d" providerId="ADAL" clId="{202DA321-ED72-4010-B6BB-2AE2A6F4EADC}" dt="2022-09-30T12:16:21.738" v="22" actId="20577"/>
        <pc:sldMkLst>
          <pc:docMk/>
          <pc:sldMk cId="1482156409" sldId="378"/>
        </pc:sldMkLst>
        <pc:spChg chg="mod">
          <ac:chgData name="Lucia Alvarez Irusta" userId="fefea155-757f-4056-b994-855ba6e2a95d" providerId="ADAL" clId="{202DA321-ED72-4010-B6BB-2AE2A6F4EADC}" dt="2022-09-30T12:16:21.738" v="22" actId="20577"/>
          <ac:spMkLst>
            <pc:docMk/>
            <pc:sldMk cId="1482156409" sldId="378"/>
            <ac:spMk id="3" creationId="{FA0E05B7-B743-48DD-81E1-C8584651154F}"/>
          </ac:spMkLst>
        </pc:spChg>
      </pc:sldChg>
      <pc:sldChg chg="delSp modSp add delAnim">
        <pc:chgData name="Lucia Alvarez Irusta" userId="fefea155-757f-4056-b994-855ba6e2a95d" providerId="ADAL" clId="{202DA321-ED72-4010-B6BB-2AE2A6F4EADC}" dt="2022-09-30T12:15:06.555" v="8" actId="478"/>
        <pc:sldMkLst>
          <pc:docMk/>
          <pc:sldMk cId="2322786741" sldId="379"/>
        </pc:sldMkLst>
        <pc:spChg chg="del mod">
          <ac:chgData name="Lucia Alvarez Irusta" userId="fefea155-757f-4056-b994-855ba6e2a95d" providerId="ADAL" clId="{202DA321-ED72-4010-B6BB-2AE2A6F4EADC}" dt="2022-09-30T12:15:06.555" v="8" actId="478"/>
          <ac:spMkLst>
            <pc:docMk/>
            <pc:sldMk cId="2322786741" sldId="379"/>
            <ac:spMk id="8" creationId="{B1B02E7A-6AF2-4021-9148-C5B2DA2261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B6171-95CC-4028-B940-E2D62E58D9C7}" type="doc">
      <dgm:prSet loTypeId="urn:microsoft.com/office/officeart/2005/8/layout/venn1" loCatId="relationship" qsTypeId="urn:microsoft.com/office/officeart/2005/8/quickstyle/simple1" qsCatId="simple" csTypeId="urn:microsoft.com/office/officeart/2005/8/colors/colorful2" csCatId="colorful" phldr="1"/>
      <dgm:spPr/>
    </dgm:pt>
    <dgm:pt modelId="{3C5ADD21-8BEC-4BA3-B1AC-11390E168C18}">
      <dgm:prSet phldrT="[Texte]" custT="1"/>
      <dgm:spPr>
        <a:solidFill>
          <a:schemeClr val="accent4">
            <a:lumMod val="60000"/>
            <a:lumOff val="40000"/>
            <a:alpha val="50000"/>
          </a:schemeClr>
        </a:solidFill>
      </dgm:spPr>
      <dgm:t>
        <a:bodyPr/>
        <a:lstStyle/>
        <a:p>
          <a:r>
            <a:rPr lang="fr-FR" sz="1800" b="1" dirty="0">
              <a:latin typeface="+mj-lt"/>
            </a:rPr>
            <a:t>Personnes vivant des situations complexes</a:t>
          </a:r>
        </a:p>
        <a:p>
          <a:endParaRPr lang="fr-FR" sz="1050" dirty="0">
            <a:latin typeface="+mj-lt"/>
          </a:endParaRPr>
        </a:p>
      </dgm:t>
    </dgm:pt>
    <dgm:pt modelId="{3F95EC00-3AF0-448C-9E4E-15CDC2493A5F}" type="parTrans" cxnId="{5AECEE99-D27A-48CF-8635-0EF5DE2E0C47}">
      <dgm:prSet/>
      <dgm:spPr/>
      <dgm:t>
        <a:bodyPr/>
        <a:lstStyle/>
        <a:p>
          <a:endParaRPr lang="fr-FR" sz="1050">
            <a:latin typeface="+mj-lt"/>
          </a:endParaRPr>
        </a:p>
      </dgm:t>
    </dgm:pt>
    <dgm:pt modelId="{39F2DAA2-6BCF-49EB-9537-08FD2D0F9545}" type="sibTrans" cxnId="{5AECEE99-D27A-48CF-8635-0EF5DE2E0C47}">
      <dgm:prSet/>
      <dgm:spPr/>
      <dgm:t>
        <a:bodyPr/>
        <a:lstStyle/>
        <a:p>
          <a:endParaRPr lang="fr-FR" sz="1050">
            <a:latin typeface="+mj-lt"/>
          </a:endParaRPr>
        </a:p>
      </dgm:t>
    </dgm:pt>
    <dgm:pt modelId="{35F6C524-77F9-48DE-833C-3B133D6B9305}">
      <dgm:prSet phldrT="[Texte]" custT="1"/>
      <dgm:spPr/>
      <dgm:t>
        <a:bodyPr/>
        <a:lstStyle/>
        <a:p>
          <a:r>
            <a:rPr lang="fr-BE" sz="1600" b="1" dirty="0">
              <a:latin typeface="+mj-lt"/>
            </a:rPr>
            <a:t>Personnes souffrant de plaies chroniques</a:t>
          </a:r>
          <a:endParaRPr lang="fr-FR" sz="1600" b="1" dirty="0">
            <a:latin typeface="+mj-lt"/>
          </a:endParaRPr>
        </a:p>
      </dgm:t>
    </dgm:pt>
    <dgm:pt modelId="{CB182F8B-F645-41DC-B946-360A68917FEF}" type="parTrans" cxnId="{521D3358-1C5C-4D01-A8FA-D192B6CC1FB3}">
      <dgm:prSet/>
      <dgm:spPr/>
      <dgm:t>
        <a:bodyPr/>
        <a:lstStyle/>
        <a:p>
          <a:endParaRPr lang="fr-FR" sz="1050">
            <a:latin typeface="+mj-lt"/>
          </a:endParaRPr>
        </a:p>
      </dgm:t>
    </dgm:pt>
    <dgm:pt modelId="{21B6AFD3-47B7-4236-86F0-4912E06E3594}" type="sibTrans" cxnId="{521D3358-1C5C-4D01-A8FA-D192B6CC1FB3}">
      <dgm:prSet/>
      <dgm:spPr/>
      <dgm:t>
        <a:bodyPr/>
        <a:lstStyle/>
        <a:p>
          <a:endParaRPr lang="fr-FR" sz="1050">
            <a:latin typeface="+mj-lt"/>
          </a:endParaRPr>
        </a:p>
      </dgm:t>
    </dgm:pt>
    <dgm:pt modelId="{3736C417-7457-45D8-9CB8-6D52EE62593F}" type="pres">
      <dgm:prSet presAssocID="{824B6171-95CC-4028-B940-E2D62E58D9C7}" presName="compositeShape" presStyleCnt="0">
        <dgm:presLayoutVars>
          <dgm:chMax val="7"/>
          <dgm:dir/>
          <dgm:resizeHandles val="exact"/>
        </dgm:presLayoutVars>
      </dgm:prSet>
      <dgm:spPr/>
    </dgm:pt>
    <dgm:pt modelId="{2EAC8D31-8926-4117-A359-81FDCA3FB0EE}" type="pres">
      <dgm:prSet presAssocID="{3C5ADD21-8BEC-4BA3-B1AC-11390E168C18}" presName="circ1" presStyleLbl="vennNode1" presStyleIdx="0" presStyleCnt="2" custLinFactNeighborX="24739" custLinFactNeighborY="0"/>
      <dgm:spPr/>
    </dgm:pt>
    <dgm:pt modelId="{DEDF3439-D918-42CE-BECC-E71DE4E372B5}" type="pres">
      <dgm:prSet presAssocID="{3C5ADD21-8BEC-4BA3-B1AC-11390E168C18}" presName="circ1Tx" presStyleLbl="revTx" presStyleIdx="0" presStyleCnt="0">
        <dgm:presLayoutVars>
          <dgm:chMax val="0"/>
          <dgm:chPref val="0"/>
          <dgm:bulletEnabled val="1"/>
        </dgm:presLayoutVars>
      </dgm:prSet>
      <dgm:spPr/>
    </dgm:pt>
    <dgm:pt modelId="{363F9775-2D87-4CCB-8D9F-CE20ED83487E}" type="pres">
      <dgm:prSet presAssocID="{35F6C524-77F9-48DE-833C-3B133D6B9305}" presName="circ2" presStyleLbl="vennNode1" presStyleIdx="1" presStyleCnt="2" custScaleX="44261" custScaleY="46822" custLinFactNeighborX="-16547" custLinFactNeighborY="24280"/>
      <dgm:spPr/>
    </dgm:pt>
    <dgm:pt modelId="{0D4AAA01-3CA3-4638-A593-1FDD2090582D}" type="pres">
      <dgm:prSet presAssocID="{35F6C524-77F9-48DE-833C-3B133D6B9305}" presName="circ2Tx" presStyleLbl="revTx" presStyleIdx="0" presStyleCnt="0">
        <dgm:presLayoutVars>
          <dgm:chMax val="0"/>
          <dgm:chPref val="0"/>
          <dgm:bulletEnabled val="1"/>
        </dgm:presLayoutVars>
      </dgm:prSet>
      <dgm:spPr/>
    </dgm:pt>
  </dgm:ptLst>
  <dgm:cxnLst>
    <dgm:cxn modelId="{6A7E7853-A6A4-41FB-B26B-2754495264BE}" type="presOf" srcId="{3C5ADD21-8BEC-4BA3-B1AC-11390E168C18}" destId="{DEDF3439-D918-42CE-BECC-E71DE4E372B5}" srcOrd="1" destOrd="0" presId="urn:microsoft.com/office/officeart/2005/8/layout/venn1"/>
    <dgm:cxn modelId="{521D3358-1C5C-4D01-A8FA-D192B6CC1FB3}" srcId="{824B6171-95CC-4028-B940-E2D62E58D9C7}" destId="{35F6C524-77F9-48DE-833C-3B133D6B9305}" srcOrd="1" destOrd="0" parTransId="{CB182F8B-F645-41DC-B946-360A68917FEF}" sibTransId="{21B6AFD3-47B7-4236-86F0-4912E06E3594}"/>
    <dgm:cxn modelId="{5AECEE99-D27A-48CF-8635-0EF5DE2E0C47}" srcId="{824B6171-95CC-4028-B940-E2D62E58D9C7}" destId="{3C5ADD21-8BEC-4BA3-B1AC-11390E168C18}" srcOrd="0" destOrd="0" parTransId="{3F95EC00-3AF0-448C-9E4E-15CDC2493A5F}" sibTransId="{39F2DAA2-6BCF-49EB-9537-08FD2D0F9545}"/>
    <dgm:cxn modelId="{B0D263B9-9C09-4F62-9BB6-4AACA15BDFC9}" type="presOf" srcId="{35F6C524-77F9-48DE-833C-3B133D6B9305}" destId="{363F9775-2D87-4CCB-8D9F-CE20ED83487E}" srcOrd="0" destOrd="0" presId="urn:microsoft.com/office/officeart/2005/8/layout/venn1"/>
    <dgm:cxn modelId="{EA6BBCB9-897B-471E-8081-11D94ED5D54B}" type="presOf" srcId="{824B6171-95CC-4028-B940-E2D62E58D9C7}" destId="{3736C417-7457-45D8-9CB8-6D52EE62593F}" srcOrd="0" destOrd="0" presId="urn:microsoft.com/office/officeart/2005/8/layout/venn1"/>
    <dgm:cxn modelId="{43B43DD7-5D35-454C-A775-6953A8B8925C}" type="presOf" srcId="{35F6C524-77F9-48DE-833C-3B133D6B9305}" destId="{0D4AAA01-3CA3-4638-A593-1FDD2090582D}" srcOrd="1" destOrd="0" presId="urn:microsoft.com/office/officeart/2005/8/layout/venn1"/>
    <dgm:cxn modelId="{FDD56DF6-0F2E-4DF4-97D0-601C7FF7C2E7}" type="presOf" srcId="{3C5ADD21-8BEC-4BA3-B1AC-11390E168C18}" destId="{2EAC8D31-8926-4117-A359-81FDCA3FB0EE}" srcOrd="0" destOrd="0" presId="urn:microsoft.com/office/officeart/2005/8/layout/venn1"/>
    <dgm:cxn modelId="{C226FBC6-4C92-45C0-BA67-62ACA4B3636A}" type="presParOf" srcId="{3736C417-7457-45D8-9CB8-6D52EE62593F}" destId="{2EAC8D31-8926-4117-A359-81FDCA3FB0EE}" srcOrd="0" destOrd="0" presId="urn:microsoft.com/office/officeart/2005/8/layout/venn1"/>
    <dgm:cxn modelId="{24FD9FF9-A069-4CF2-B913-EC62D878CBB9}" type="presParOf" srcId="{3736C417-7457-45D8-9CB8-6D52EE62593F}" destId="{DEDF3439-D918-42CE-BECC-E71DE4E372B5}" srcOrd="1" destOrd="0" presId="urn:microsoft.com/office/officeart/2005/8/layout/venn1"/>
    <dgm:cxn modelId="{68EB94F0-792A-46EF-9CB7-255CDABD508D}" type="presParOf" srcId="{3736C417-7457-45D8-9CB8-6D52EE62593F}" destId="{363F9775-2D87-4CCB-8D9F-CE20ED83487E}" srcOrd="2" destOrd="0" presId="urn:microsoft.com/office/officeart/2005/8/layout/venn1"/>
    <dgm:cxn modelId="{86FB54DE-1CBE-431B-B52E-994657166367}" type="presParOf" srcId="{3736C417-7457-45D8-9CB8-6D52EE62593F}" destId="{0D4AAA01-3CA3-4638-A593-1FDD2090582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C8D31-8926-4117-A359-81FDCA3FB0EE}">
      <dsp:nvSpPr>
        <dsp:cNvPr id="0" name=""/>
        <dsp:cNvSpPr/>
      </dsp:nvSpPr>
      <dsp:spPr>
        <a:xfrm>
          <a:off x="1666743" y="347912"/>
          <a:ext cx="3900841" cy="3900841"/>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j-lt"/>
            </a:rPr>
            <a:t>Personnes vivant des situations complexes</a:t>
          </a:r>
        </a:p>
        <a:p>
          <a:pPr marL="0" lvl="0" indent="0" algn="ctr" defTabSz="800100">
            <a:lnSpc>
              <a:spcPct val="90000"/>
            </a:lnSpc>
            <a:spcBef>
              <a:spcPct val="0"/>
            </a:spcBef>
            <a:spcAft>
              <a:spcPct val="35000"/>
            </a:spcAft>
            <a:buNone/>
          </a:pPr>
          <a:endParaRPr lang="fr-FR" sz="1050" kern="1200" dirty="0">
            <a:latin typeface="+mj-lt"/>
          </a:endParaRPr>
        </a:p>
      </dsp:txBody>
      <dsp:txXfrm>
        <a:off x="2211455" y="807905"/>
        <a:ext cx="2249133" cy="2980855"/>
      </dsp:txXfrm>
    </dsp:sp>
    <dsp:sp modelId="{363F9775-2D87-4CCB-8D9F-CE20ED83487E}">
      <dsp:nvSpPr>
        <dsp:cNvPr id="0" name=""/>
        <dsp:cNvSpPr/>
      </dsp:nvSpPr>
      <dsp:spPr>
        <a:xfrm>
          <a:off x="3954804" y="2332231"/>
          <a:ext cx="1726551" cy="1826451"/>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BE" sz="1600" b="1" kern="1200" dirty="0">
              <a:latin typeface="+mj-lt"/>
            </a:rPr>
            <a:t>Personnes souffrant de plaies chroniques</a:t>
          </a:r>
          <a:endParaRPr lang="fr-FR" sz="1600" b="1" kern="1200" dirty="0">
            <a:latin typeface="+mj-lt"/>
          </a:endParaRPr>
        </a:p>
      </dsp:txBody>
      <dsp:txXfrm>
        <a:off x="4444771" y="2547609"/>
        <a:ext cx="995489" cy="13956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88B80-9FA8-4135-AF20-0C81A6193654}" type="datetimeFigureOut">
              <a:rPr lang="fr-BE" smtClean="0"/>
              <a:t>30-09-22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9ED3B-9A81-4704-B03D-83B7D119B3FF}" type="slidenum">
              <a:rPr lang="fr-BE" smtClean="0"/>
              <a:t>‹N°›</a:t>
            </a:fld>
            <a:endParaRPr lang="fr-BE"/>
          </a:p>
        </p:txBody>
      </p:sp>
    </p:spTree>
    <p:extLst>
      <p:ext uri="{BB962C8B-B14F-4D97-AF65-F5344CB8AC3E}">
        <p14:creationId xmlns:p14="http://schemas.microsoft.com/office/powerpoint/2010/main" val="242516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1997DB-5F86-4758-8F92-FB739CBB454D}"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12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	</a:t>
            </a:r>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10</a:t>
            </a:fld>
            <a:endParaRPr lang="fr-BE"/>
          </a:p>
        </p:txBody>
      </p:sp>
    </p:spTree>
    <p:extLst>
      <p:ext uri="{BB962C8B-B14F-4D97-AF65-F5344CB8AC3E}">
        <p14:creationId xmlns:p14="http://schemas.microsoft.com/office/powerpoint/2010/main" val="280327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11</a:t>
            </a:fld>
            <a:endParaRPr lang="fr-BE"/>
          </a:p>
        </p:txBody>
      </p:sp>
    </p:spTree>
    <p:extLst>
      <p:ext uri="{BB962C8B-B14F-4D97-AF65-F5344CB8AC3E}">
        <p14:creationId xmlns:p14="http://schemas.microsoft.com/office/powerpoint/2010/main" val="319540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12</a:t>
            </a:fld>
            <a:endParaRPr lang="fr-BE"/>
          </a:p>
        </p:txBody>
      </p:sp>
    </p:spTree>
    <p:extLst>
      <p:ext uri="{BB962C8B-B14F-4D97-AF65-F5344CB8AC3E}">
        <p14:creationId xmlns:p14="http://schemas.microsoft.com/office/powerpoint/2010/main" val="279814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endParaRPr lang="fr-FR" sz="1200"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13</a:t>
            </a:fld>
            <a:endParaRPr lang="fr-BE"/>
          </a:p>
        </p:txBody>
      </p:sp>
    </p:spTree>
    <p:extLst>
      <p:ext uri="{BB962C8B-B14F-4D97-AF65-F5344CB8AC3E}">
        <p14:creationId xmlns:p14="http://schemas.microsoft.com/office/powerpoint/2010/main" val="30909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14</a:t>
            </a:fld>
            <a:endParaRPr lang="fr-BE"/>
          </a:p>
        </p:txBody>
      </p:sp>
    </p:spTree>
    <p:extLst>
      <p:ext uri="{BB962C8B-B14F-4D97-AF65-F5344CB8AC3E}">
        <p14:creationId xmlns:p14="http://schemas.microsoft.com/office/powerpoint/2010/main" val="100197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15</a:t>
            </a:fld>
            <a:endParaRPr lang="fr-BE"/>
          </a:p>
        </p:txBody>
      </p:sp>
    </p:spTree>
    <p:extLst>
      <p:ext uri="{BB962C8B-B14F-4D97-AF65-F5344CB8AC3E}">
        <p14:creationId xmlns:p14="http://schemas.microsoft.com/office/powerpoint/2010/main" val="92969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16</a:t>
            </a:fld>
            <a:endParaRPr lang="fr-BE"/>
          </a:p>
        </p:txBody>
      </p:sp>
    </p:spTree>
    <p:extLst>
      <p:ext uri="{BB962C8B-B14F-4D97-AF65-F5344CB8AC3E}">
        <p14:creationId xmlns:p14="http://schemas.microsoft.com/office/powerpoint/2010/main" val="83826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17</a:t>
            </a:fld>
            <a:endParaRPr lang="fr-BE"/>
          </a:p>
        </p:txBody>
      </p:sp>
    </p:spTree>
    <p:extLst>
      <p:ext uri="{BB962C8B-B14F-4D97-AF65-F5344CB8AC3E}">
        <p14:creationId xmlns:p14="http://schemas.microsoft.com/office/powerpoint/2010/main" val="20531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a:solidFill>
                <a:schemeClr val="bg1">
                  <a:lumMod val="95000"/>
                </a:schemeClr>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FA3831-8BCC-4D85-A788-D28AFBAD0672}"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26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3</a:t>
            </a:fld>
            <a:endParaRPr lang="fr-BE"/>
          </a:p>
        </p:txBody>
      </p:sp>
    </p:spTree>
    <p:extLst>
      <p:ext uri="{BB962C8B-B14F-4D97-AF65-F5344CB8AC3E}">
        <p14:creationId xmlns:p14="http://schemas.microsoft.com/office/powerpoint/2010/main" val="355889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4</a:t>
            </a:fld>
            <a:endParaRPr lang="fr-BE"/>
          </a:p>
        </p:txBody>
      </p:sp>
    </p:spTree>
    <p:extLst>
      <p:ext uri="{BB962C8B-B14F-4D97-AF65-F5344CB8AC3E}">
        <p14:creationId xmlns:p14="http://schemas.microsoft.com/office/powerpoint/2010/main" val="232353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Calibri Light" panose="020F0302020204030204" pitchFamily="34" charset="0"/>
              <a:cs typeface="Calibri Light" panose="020F03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860ABE4-734D-45B1-B8A2-08395BD80288}" type="slidenum">
              <a:rPr lang="fr-BE" smtClean="0"/>
              <a:t>5</a:t>
            </a:fld>
            <a:endParaRPr lang="fr-BE"/>
          </a:p>
        </p:txBody>
      </p:sp>
    </p:spTree>
    <p:extLst>
      <p:ext uri="{BB962C8B-B14F-4D97-AF65-F5344CB8AC3E}">
        <p14:creationId xmlns:p14="http://schemas.microsoft.com/office/powerpoint/2010/main" val="53427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Calibri Light" panose="020F0302020204030204" pitchFamily="34" charset="0"/>
              <a:cs typeface="Calibri Light" panose="020F03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1860ABE4-734D-45B1-B8A2-08395BD80288}" type="slidenum">
              <a:rPr lang="fr-BE" smtClean="0"/>
              <a:t>6</a:t>
            </a:fld>
            <a:endParaRPr lang="fr-BE"/>
          </a:p>
        </p:txBody>
      </p:sp>
    </p:spTree>
    <p:extLst>
      <p:ext uri="{BB962C8B-B14F-4D97-AF65-F5344CB8AC3E}">
        <p14:creationId xmlns:p14="http://schemas.microsoft.com/office/powerpoint/2010/main" val="368767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7</a:t>
            </a:fld>
            <a:endParaRPr lang="fr-BE"/>
          </a:p>
        </p:txBody>
      </p:sp>
    </p:spTree>
    <p:extLst>
      <p:ext uri="{BB962C8B-B14F-4D97-AF65-F5344CB8AC3E}">
        <p14:creationId xmlns:p14="http://schemas.microsoft.com/office/powerpoint/2010/main" val="216166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8</a:t>
            </a:fld>
            <a:endParaRPr lang="fr-BE"/>
          </a:p>
        </p:txBody>
      </p:sp>
    </p:spTree>
    <p:extLst>
      <p:ext uri="{BB962C8B-B14F-4D97-AF65-F5344CB8AC3E}">
        <p14:creationId xmlns:p14="http://schemas.microsoft.com/office/powerpoint/2010/main" val="303405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74E9ED3B-9A81-4704-B03D-83B7D119B3FF}" type="slidenum">
              <a:rPr lang="fr-BE" smtClean="0"/>
              <a:t>9</a:t>
            </a:fld>
            <a:endParaRPr lang="fr-BE"/>
          </a:p>
        </p:txBody>
      </p:sp>
    </p:spTree>
    <p:extLst>
      <p:ext uri="{BB962C8B-B14F-4D97-AF65-F5344CB8AC3E}">
        <p14:creationId xmlns:p14="http://schemas.microsoft.com/office/powerpoint/2010/main" val="9952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396559F-39A7-4168-94E9-70BDC2802AEB}" type="datetime1">
              <a:rPr lang="fr-BE" smtClean="0"/>
              <a:t>30-09-22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172601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88B2BF-17EF-4D9D-A874-974FE90350F6}" type="datetime1">
              <a:rPr lang="fr-BE" smtClean="0"/>
              <a:t>30-09-22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287188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F6DCF5-C071-418B-B628-DB0A31E7B8E4}" type="datetime1">
              <a:rPr lang="fr-BE" smtClean="0"/>
              <a:t>30-09-22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201500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F4D014-C35C-4D91-897D-FF2D27E95B2C}" type="datetime1">
              <a:rPr lang="fr-BE" smtClean="0"/>
              <a:t>30-09-22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115730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489DA78-F418-4C29-B554-CB20805E57FB}" type="datetime1">
              <a:rPr lang="fr-BE" smtClean="0"/>
              <a:t>30-09-22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41457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55F96D-C1E7-4365-BBF3-B104DEA53DED}" type="datetime1">
              <a:rPr lang="fr-BE" smtClean="0"/>
              <a:t>30-09-22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18823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3B7E3AE-D811-4FEE-A32D-17A37E4C46A6}" type="datetime1">
              <a:rPr lang="fr-BE" smtClean="0"/>
              <a:t>30-09-22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6262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F9561E-1370-4508-9120-B7B41BB4E9EA}" type="datetime1">
              <a:rPr lang="fr-BE" smtClean="0"/>
              <a:t>30-09-22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224808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F5167-8251-4A0B-AD12-FB2319BB90DA}" type="datetime1">
              <a:rPr lang="fr-BE" smtClean="0"/>
              <a:t>30-09-22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211917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B3AEBA1-5CD8-4F88-883C-ADB0D2DC4CCA}" type="datetime1">
              <a:rPr lang="fr-BE" smtClean="0"/>
              <a:t>30-09-22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22280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DC1781-1CC4-4008-B8D3-60616121BB32}" type="datetime1">
              <a:rPr lang="fr-BE" smtClean="0"/>
              <a:t>30-09-22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42A3765-4D8C-49BC-B898-6B93CAA10EB7}" type="slidenum">
              <a:rPr lang="fr-BE" smtClean="0"/>
              <a:t>‹N°›</a:t>
            </a:fld>
            <a:endParaRPr lang="fr-BE"/>
          </a:p>
        </p:txBody>
      </p:sp>
    </p:spTree>
    <p:extLst>
      <p:ext uri="{BB962C8B-B14F-4D97-AF65-F5344CB8AC3E}">
        <p14:creationId xmlns:p14="http://schemas.microsoft.com/office/powerpoint/2010/main" val="84412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LineDrawing/>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a:t>29/09/2022</a:t>
            </a:r>
            <a:endParaRPr lang="fr-B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Midis scientifiques de </a:t>
            </a:r>
            <a:r>
              <a:rPr lang="fr-FR" dirty="0" err="1"/>
              <a:t>Be-Hive</a:t>
            </a:r>
            <a:endParaRPr lang="fr-B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A3765-4D8C-49BC-B898-6B93CAA10EB7}" type="slidenum">
              <a:rPr lang="fr-BE" smtClean="0"/>
              <a:t>‹N°›</a:t>
            </a:fld>
            <a:endParaRPr lang="fr-BE" dirty="0"/>
          </a:p>
        </p:txBody>
      </p:sp>
      <p:pic>
        <p:nvPicPr>
          <p:cNvPr id="11" name="Graphique 10">
            <a:extLst>
              <a:ext uri="{FF2B5EF4-FFF2-40B4-BE49-F238E27FC236}">
                <a16:creationId xmlns:a16="http://schemas.microsoft.com/office/drawing/2014/main" id="{FAA91D8E-6227-4E7D-BBE0-215FFD53C320}"/>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0487" y="6077754"/>
            <a:ext cx="1444566" cy="261533"/>
          </a:xfrm>
          <a:prstGeom prst="rect">
            <a:avLst/>
          </a:prstGeom>
        </p:spPr>
      </p:pic>
      <p:pic>
        <p:nvPicPr>
          <p:cNvPr id="13" name="Image 12">
            <a:extLst>
              <a:ext uri="{FF2B5EF4-FFF2-40B4-BE49-F238E27FC236}">
                <a16:creationId xmlns:a16="http://schemas.microsoft.com/office/drawing/2014/main" id="{AA64B677-9EDF-4A75-82DC-CAA0C19000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7155" y="6383736"/>
            <a:ext cx="1580303" cy="365126"/>
          </a:xfrm>
          <a:prstGeom prst="rect">
            <a:avLst/>
          </a:prstGeom>
        </p:spPr>
      </p:pic>
    </p:spTree>
    <p:extLst>
      <p:ext uri="{BB962C8B-B14F-4D97-AF65-F5344CB8AC3E}">
        <p14:creationId xmlns:p14="http://schemas.microsoft.com/office/powerpoint/2010/main" val="191611851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elfdeterminationtheory.org/" TargetMode="External"/><Relationship Id="rId3" Type="http://schemas.openxmlformats.org/officeDocument/2006/relationships/hyperlink" Target="https://doi.org/10.1016/j.ijnurstu.2022.104349" TargetMode="External"/><Relationship Id="rId7" Type="http://schemas.openxmlformats.org/officeDocument/2006/relationships/hyperlink" Target="https://us.sagepub.com/en-us/nam/realistic-evaluation/book20527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i.org/10.3917/rsi.140.0007" TargetMode="External"/><Relationship Id="rId5" Type="http://schemas.openxmlformats.org/officeDocument/2006/relationships/hyperlink" Target="https://doi.org/10.1111/nhs.12320" TargetMode="External"/><Relationship Id="rId4" Type="http://schemas.openxmlformats.org/officeDocument/2006/relationships/hyperlink" Target="https://doi.org/10.1097/MLR.000000000000004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sv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doi.org/10.1016/j.ijnurstu.2022.104349"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doi.org/10.1016/j.ijnurstu.2022.104349"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F95BF5-996E-470A-B8B4-B0964AB4F4D6}"/>
              </a:ext>
            </a:extLst>
          </p:cNvPr>
          <p:cNvSpPr>
            <a:spLocks noGrp="1"/>
          </p:cNvSpPr>
          <p:nvPr>
            <p:ph type="ctrTitle"/>
          </p:nvPr>
        </p:nvSpPr>
        <p:spPr>
          <a:xfrm>
            <a:off x="1524000" y="1500130"/>
            <a:ext cx="9144000" cy="2387600"/>
          </a:xfrm>
        </p:spPr>
        <p:txBody>
          <a:bodyPr>
            <a:normAutofit/>
          </a:bodyPr>
          <a:lstStyle/>
          <a:p>
            <a:r>
              <a:rPr lang="fr-FR" sz="4000" dirty="0"/>
              <a:t>Facteurs contextuels, collaboration interprofessionnelle et rôle infirmier </a:t>
            </a:r>
            <a:br>
              <a:rPr lang="fr-FR" sz="4000" dirty="0"/>
            </a:br>
            <a:r>
              <a:rPr lang="fr-FR" sz="2800" dirty="0"/>
              <a:t>auprès des personnes souffrant de plaie chronique et vivant en situation complexe </a:t>
            </a:r>
            <a:endParaRPr lang="fr-BE" sz="2800" dirty="0"/>
          </a:p>
        </p:txBody>
      </p:sp>
      <p:sp>
        <p:nvSpPr>
          <p:cNvPr id="3" name="Sous-titre 2">
            <a:extLst>
              <a:ext uri="{FF2B5EF4-FFF2-40B4-BE49-F238E27FC236}">
                <a16:creationId xmlns:a16="http://schemas.microsoft.com/office/drawing/2014/main" id="{FAB9B7DB-0FA0-42A9-AF9B-2F92254BD2F1}"/>
              </a:ext>
            </a:extLst>
          </p:cNvPr>
          <p:cNvSpPr>
            <a:spLocks noGrp="1"/>
          </p:cNvSpPr>
          <p:nvPr>
            <p:ph type="subTitle" idx="1"/>
          </p:nvPr>
        </p:nvSpPr>
        <p:spPr>
          <a:xfrm>
            <a:off x="2116183" y="5095558"/>
            <a:ext cx="9994537" cy="1655762"/>
          </a:xfrm>
        </p:spPr>
        <p:txBody>
          <a:bodyPr/>
          <a:lstStyle/>
          <a:p>
            <a:pPr algn="r"/>
            <a:r>
              <a:rPr lang="fr-FR" dirty="0"/>
              <a:t>Midis scientifiques de </a:t>
            </a:r>
            <a:r>
              <a:rPr lang="fr-FR" dirty="0" err="1"/>
              <a:t>Be-Hive</a:t>
            </a:r>
            <a:endParaRPr lang="fr-FR" dirty="0"/>
          </a:p>
          <a:p>
            <a:pPr algn="r"/>
            <a:r>
              <a:rPr lang="fr-FR" dirty="0"/>
              <a:t>29/09/2022</a:t>
            </a:r>
          </a:p>
          <a:p>
            <a:pPr algn="r"/>
            <a:r>
              <a:rPr lang="fr-FR" dirty="0"/>
              <a:t> L. Alvarez Irusta </a:t>
            </a:r>
            <a:endParaRPr lang="fr-BE" dirty="0"/>
          </a:p>
        </p:txBody>
      </p:sp>
      <p:sp>
        <p:nvSpPr>
          <p:cNvPr id="4" name="Espace réservé du numéro de diapositive 3">
            <a:extLst>
              <a:ext uri="{FF2B5EF4-FFF2-40B4-BE49-F238E27FC236}">
                <a16:creationId xmlns:a16="http://schemas.microsoft.com/office/drawing/2014/main" id="{AD827C30-852D-4CB0-A93C-6D586D0C00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A3765-4D8C-49BC-B898-6B93CAA10EB7}"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47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027374-9EA2-4916-AB2E-248E920325EE}"/>
              </a:ext>
            </a:extLst>
          </p:cNvPr>
          <p:cNvSpPr>
            <a:spLocks noGrp="1"/>
          </p:cNvSpPr>
          <p:nvPr>
            <p:ph idx="1"/>
          </p:nvPr>
        </p:nvSpPr>
        <p:spPr>
          <a:xfrm>
            <a:off x="576943" y="1825625"/>
            <a:ext cx="10776857" cy="3833770"/>
          </a:xfrm>
        </p:spPr>
        <p:txBody>
          <a:bodyPr>
            <a:normAutofit fontScale="92500" lnSpcReduction="20000"/>
          </a:bodyPr>
          <a:lstStyle/>
          <a:p>
            <a:pPr marL="0" indent="0">
              <a:buNone/>
            </a:pPr>
            <a:r>
              <a:rPr lang="fr-FR" dirty="0"/>
              <a:t>Au niveau général et intermédiaire (macro/</a:t>
            </a:r>
            <a:r>
              <a:rPr lang="fr-FR" dirty="0" err="1"/>
              <a:t>meso</a:t>
            </a:r>
            <a:r>
              <a:rPr lang="fr-FR" dirty="0"/>
              <a:t>)</a:t>
            </a:r>
          </a:p>
          <a:p>
            <a:pPr marL="0" indent="0">
              <a:buNone/>
            </a:pPr>
            <a:r>
              <a:rPr lang="fr-FR" sz="3000" dirty="0"/>
              <a:t> </a:t>
            </a:r>
          </a:p>
          <a:p>
            <a:pPr marL="0" indent="0">
              <a:buNone/>
            </a:pPr>
            <a:r>
              <a:rPr lang="fr-FR" sz="3000" dirty="0"/>
              <a:t>Comment l’activité est financée</a:t>
            </a:r>
          </a:p>
          <a:p>
            <a:pPr marL="0" indent="0">
              <a:buNone/>
            </a:pPr>
            <a:endParaRPr lang="fr-FR" sz="2000" dirty="0"/>
          </a:p>
          <a:p>
            <a:pPr marL="0" indent="0">
              <a:buNone/>
            </a:pPr>
            <a:endParaRPr lang="fr-FR" sz="2000" dirty="0"/>
          </a:p>
          <a:p>
            <a:pPr marL="0" indent="0">
              <a:buNone/>
            </a:pPr>
            <a:endParaRPr lang="fr-FR" sz="2000" dirty="0"/>
          </a:p>
          <a:p>
            <a:pPr marL="0" indent="0">
              <a:buNone/>
            </a:pPr>
            <a:endParaRPr lang="fr-FR" dirty="0"/>
          </a:p>
          <a:p>
            <a:pPr marL="0" indent="0">
              <a:buNone/>
            </a:pPr>
            <a:endParaRPr lang="fr-FR" dirty="0"/>
          </a:p>
          <a:p>
            <a:pPr marL="0" indent="0">
              <a:buNone/>
            </a:pPr>
            <a:r>
              <a:rPr lang="fr-FR" sz="3000" dirty="0"/>
              <a:t>Perception de la relation entre le temps et rendement attendu=&gt; Flexibilité de la gestion du temps de travail</a:t>
            </a:r>
          </a:p>
          <a:p>
            <a:pPr marL="0" indent="0">
              <a:buNone/>
            </a:pPr>
            <a:endParaRPr lang="fr-BE" dirty="0"/>
          </a:p>
        </p:txBody>
      </p:sp>
      <p:sp>
        <p:nvSpPr>
          <p:cNvPr id="4" name="Espace réservé du numéro de diapositive 3">
            <a:extLst>
              <a:ext uri="{FF2B5EF4-FFF2-40B4-BE49-F238E27FC236}">
                <a16:creationId xmlns:a16="http://schemas.microsoft.com/office/drawing/2014/main" id="{25AD72A7-F2EE-4314-AE51-36F0EDCE9E5A}"/>
              </a:ext>
            </a:extLst>
          </p:cNvPr>
          <p:cNvSpPr>
            <a:spLocks noGrp="1"/>
          </p:cNvSpPr>
          <p:nvPr>
            <p:ph type="sldNum" sz="quarter" idx="12"/>
          </p:nvPr>
        </p:nvSpPr>
        <p:spPr/>
        <p:txBody>
          <a:bodyPr/>
          <a:lstStyle/>
          <a:p>
            <a:fld id="{342A3765-4D8C-49BC-B898-6B93CAA10EB7}" type="slidenum">
              <a:rPr lang="fr-BE" smtClean="0"/>
              <a:t>10</a:t>
            </a:fld>
            <a:endParaRPr lang="fr-BE"/>
          </a:p>
        </p:txBody>
      </p:sp>
      <p:sp>
        <p:nvSpPr>
          <p:cNvPr id="5" name="ZoneTexte 4">
            <a:extLst>
              <a:ext uri="{FF2B5EF4-FFF2-40B4-BE49-F238E27FC236}">
                <a16:creationId xmlns:a16="http://schemas.microsoft.com/office/drawing/2014/main" id="{1A8967A7-014E-4512-8706-738B90294634}"/>
              </a:ext>
            </a:extLst>
          </p:cNvPr>
          <p:cNvSpPr txBox="1"/>
          <p:nvPr/>
        </p:nvSpPr>
        <p:spPr>
          <a:xfrm>
            <a:off x="576942" y="3286036"/>
            <a:ext cx="10776857" cy="1200329"/>
          </a:xfrm>
          <a:prstGeom prst="rect">
            <a:avLst/>
          </a:prstGeom>
          <a:solidFill>
            <a:schemeClr val="accent4">
              <a:lumMod val="40000"/>
              <a:lumOff val="60000"/>
            </a:schemeClr>
          </a:solidFill>
        </p:spPr>
        <p:txBody>
          <a:bodyPr wrap="square" rtlCol="0">
            <a:spAutoFit/>
          </a:bodyPr>
          <a:lstStyle/>
          <a:p>
            <a:r>
              <a:rPr lang="fr-FR" sz="2400" dirty="0">
                <a:latin typeface="+mj-lt"/>
              </a:rPr>
              <a:t>«</a:t>
            </a:r>
            <a:r>
              <a:rPr lang="fr-FR" sz="2400" i="1" dirty="0">
                <a:latin typeface="+mj-lt"/>
              </a:rPr>
              <a:t> On n’a pas du temps extensible. Après, la question du temps c'est toujours... </a:t>
            </a:r>
          </a:p>
          <a:p>
            <a:r>
              <a:rPr lang="fr-FR" sz="2400" i="1" dirty="0">
                <a:latin typeface="+mj-lt"/>
              </a:rPr>
              <a:t>Moi je trouve difficile cette question de temps parce que je sais que du temps consacré à  faire ça, c'est de la prévention et c'est du gain de temps à long-terme</a:t>
            </a:r>
            <a:r>
              <a:rPr lang="fr-FR" sz="2400" dirty="0">
                <a:latin typeface="+mj-lt"/>
              </a:rPr>
              <a:t>»_EI4</a:t>
            </a:r>
          </a:p>
        </p:txBody>
      </p:sp>
      <p:sp>
        <p:nvSpPr>
          <p:cNvPr id="6" name="Titre 1">
            <a:extLst>
              <a:ext uri="{FF2B5EF4-FFF2-40B4-BE49-F238E27FC236}">
                <a16:creationId xmlns:a16="http://schemas.microsoft.com/office/drawing/2014/main" id="{A1B09B68-6877-40E7-BC81-384C4A6FCF6C}"/>
              </a:ext>
            </a:extLst>
          </p:cNvPr>
          <p:cNvSpPr txBox="1">
            <a:spLocks/>
          </p:cNvSpPr>
          <p:nvPr/>
        </p:nvSpPr>
        <p:spPr>
          <a:xfrm>
            <a:off x="400595" y="361156"/>
            <a:ext cx="1071154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Quels éléments du contexte influencent le rôle de l’</a:t>
            </a:r>
            <a:r>
              <a:rPr lang="fr-FR" sz="3200" dirty="0" err="1"/>
              <a:t>infirmier∙e</a:t>
            </a:r>
            <a:r>
              <a:rPr lang="fr-FR" sz="3200" dirty="0"/>
              <a:t> et la collaboration interprofessionnelle ?</a:t>
            </a:r>
            <a:endParaRPr lang="fr-BE" sz="3200" dirty="0"/>
          </a:p>
        </p:txBody>
      </p:sp>
    </p:spTree>
    <p:extLst>
      <p:ext uri="{BB962C8B-B14F-4D97-AF65-F5344CB8AC3E}">
        <p14:creationId xmlns:p14="http://schemas.microsoft.com/office/powerpoint/2010/main" val="86379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027374-9EA2-4916-AB2E-248E920325EE}"/>
              </a:ext>
            </a:extLst>
          </p:cNvPr>
          <p:cNvSpPr>
            <a:spLocks noGrp="1"/>
          </p:cNvSpPr>
          <p:nvPr>
            <p:ph idx="1"/>
          </p:nvPr>
        </p:nvSpPr>
        <p:spPr>
          <a:xfrm>
            <a:off x="838200" y="1825625"/>
            <a:ext cx="10515600" cy="3833770"/>
          </a:xfrm>
        </p:spPr>
        <p:txBody>
          <a:bodyPr>
            <a:normAutofit fontScale="92500" lnSpcReduction="10000"/>
          </a:bodyPr>
          <a:lstStyle/>
          <a:p>
            <a:pPr marL="0" indent="0">
              <a:buNone/>
            </a:pPr>
            <a:r>
              <a:rPr lang="fr-FR" dirty="0"/>
              <a:t>Au niveau général et intermédiaire (macro/</a:t>
            </a:r>
            <a:r>
              <a:rPr lang="fr-FR" dirty="0" err="1"/>
              <a:t>meso</a:t>
            </a:r>
            <a:r>
              <a:rPr lang="fr-FR" dirty="0"/>
              <a:t>)</a:t>
            </a:r>
          </a:p>
          <a:p>
            <a:pPr marL="0" indent="0">
              <a:buNone/>
            </a:pPr>
            <a:r>
              <a:rPr lang="fr-FR" dirty="0"/>
              <a:t>Ce que les prestataires de soins partagent</a:t>
            </a:r>
          </a:p>
          <a:p>
            <a:pPr marL="0" indent="0">
              <a:buNone/>
            </a:pPr>
            <a:endParaRPr lang="fr-FR" sz="1900" i="1" dirty="0"/>
          </a:p>
          <a:p>
            <a:pPr marL="0" indent="0">
              <a:buNone/>
            </a:pPr>
            <a:endParaRPr lang="fr-FR" sz="1900" i="1" dirty="0"/>
          </a:p>
          <a:p>
            <a:pPr marL="0" indent="0">
              <a:buNone/>
            </a:pPr>
            <a:endParaRPr lang="fr-FR" sz="1900" i="1" dirty="0"/>
          </a:p>
          <a:p>
            <a:pPr marL="0" indent="0">
              <a:buNone/>
            </a:pPr>
            <a:endParaRPr lang="fr-FR" sz="1900" i="1" dirty="0"/>
          </a:p>
          <a:p>
            <a:pPr marL="0" indent="0">
              <a:buNone/>
            </a:pPr>
            <a:endParaRPr lang="fr-FR" sz="1900" i="1" dirty="0"/>
          </a:p>
          <a:p>
            <a:pPr marL="0" indent="0">
              <a:buNone/>
            </a:pPr>
            <a:endParaRPr lang="fr-FR" sz="2400" dirty="0"/>
          </a:p>
          <a:p>
            <a:pPr marL="0" indent="0">
              <a:buNone/>
            </a:pPr>
            <a:r>
              <a:rPr lang="fr-FR" dirty="0"/>
              <a:t>Perception d’interdépendance =&gt; Espace favorable à la collaboration interprofessionnelle</a:t>
            </a:r>
          </a:p>
          <a:p>
            <a:pPr marL="0" indent="0">
              <a:buNone/>
            </a:pPr>
            <a:endParaRPr lang="fr-BE" dirty="0"/>
          </a:p>
          <a:p>
            <a:pPr marL="0" indent="0">
              <a:buNone/>
            </a:pPr>
            <a:endParaRPr lang="fr-FR" dirty="0"/>
          </a:p>
          <a:p>
            <a:pPr marL="0" indent="0">
              <a:buNone/>
            </a:pPr>
            <a:endParaRPr lang="fr-BE" dirty="0"/>
          </a:p>
        </p:txBody>
      </p:sp>
      <p:sp>
        <p:nvSpPr>
          <p:cNvPr id="4" name="Espace réservé du numéro de diapositive 3">
            <a:extLst>
              <a:ext uri="{FF2B5EF4-FFF2-40B4-BE49-F238E27FC236}">
                <a16:creationId xmlns:a16="http://schemas.microsoft.com/office/drawing/2014/main" id="{25AD72A7-F2EE-4314-AE51-36F0EDCE9E5A}"/>
              </a:ext>
            </a:extLst>
          </p:cNvPr>
          <p:cNvSpPr>
            <a:spLocks noGrp="1"/>
          </p:cNvSpPr>
          <p:nvPr>
            <p:ph type="sldNum" sz="quarter" idx="12"/>
          </p:nvPr>
        </p:nvSpPr>
        <p:spPr/>
        <p:txBody>
          <a:bodyPr/>
          <a:lstStyle/>
          <a:p>
            <a:fld id="{342A3765-4D8C-49BC-B898-6B93CAA10EB7}" type="slidenum">
              <a:rPr lang="fr-BE" smtClean="0"/>
              <a:t>11</a:t>
            </a:fld>
            <a:endParaRPr lang="fr-BE"/>
          </a:p>
        </p:txBody>
      </p:sp>
      <p:sp>
        <p:nvSpPr>
          <p:cNvPr id="8" name="Titre 1">
            <a:extLst>
              <a:ext uri="{FF2B5EF4-FFF2-40B4-BE49-F238E27FC236}">
                <a16:creationId xmlns:a16="http://schemas.microsoft.com/office/drawing/2014/main" id="{E9B3CDD4-1E6E-49B1-9148-7005692A6129}"/>
              </a:ext>
            </a:extLst>
          </p:cNvPr>
          <p:cNvSpPr>
            <a:spLocks noGrp="1"/>
          </p:cNvSpPr>
          <p:nvPr>
            <p:ph type="title"/>
          </p:nvPr>
        </p:nvSpPr>
        <p:spPr>
          <a:xfrm>
            <a:off x="472440" y="215454"/>
            <a:ext cx="11506200" cy="1325563"/>
          </a:xfrm>
        </p:spPr>
        <p:txBody>
          <a:bodyPr>
            <a:normAutofit/>
          </a:bodyPr>
          <a:lstStyle/>
          <a:p>
            <a:r>
              <a:rPr lang="fr-FR" sz="3600" dirty="0"/>
              <a:t>Quels éléments du contexte influencent le rôle de l’</a:t>
            </a:r>
            <a:r>
              <a:rPr lang="fr-FR" sz="3600" dirty="0" err="1"/>
              <a:t>infirmier∙e</a:t>
            </a:r>
            <a:r>
              <a:rPr lang="fr-FR" sz="3600" dirty="0"/>
              <a:t> et la collaboration interprofessionnelle ?</a:t>
            </a:r>
            <a:endParaRPr lang="fr-BE" sz="3600" dirty="0"/>
          </a:p>
        </p:txBody>
      </p:sp>
      <p:sp>
        <p:nvSpPr>
          <p:cNvPr id="9" name="ZoneTexte 8">
            <a:extLst>
              <a:ext uri="{FF2B5EF4-FFF2-40B4-BE49-F238E27FC236}">
                <a16:creationId xmlns:a16="http://schemas.microsoft.com/office/drawing/2014/main" id="{E4BB95F6-7219-4B3F-B151-127001664FFF}"/>
              </a:ext>
            </a:extLst>
          </p:cNvPr>
          <p:cNvSpPr txBox="1"/>
          <p:nvPr/>
        </p:nvSpPr>
        <p:spPr>
          <a:xfrm>
            <a:off x="707572" y="2773014"/>
            <a:ext cx="10515600" cy="1938992"/>
          </a:xfrm>
          <a:prstGeom prst="rect">
            <a:avLst/>
          </a:prstGeom>
          <a:solidFill>
            <a:schemeClr val="accent4">
              <a:lumMod val="40000"/>
              <a:lumOff val="60000"/>
            </a:schemeClr>
          </a:solidFill>
        </p:spPr>
        <p:txBody>
          <a:bodyPr wrap="square" rtlCol="0">
            <a:spAutoFit/>
          </a:bodyPr>
          <a:lstStyle/>
          <a:p>
            <a:r>
              <a:rPr lang="fr-FR" sz="2400" i="1" dirty="0">
                <a:latin typeface="Calibri Light" panose="020F0302020204030204" pitchFamily="34" charset="0"/>
                <a:cs typeface="Calibri Light" panose="020F0302020204030204" pitchFamily="34" charset="0"/>
              </a:rPr>
              <a:t>« Et on travaille avec un seul dossier pour tous les travailleurs. Donc le patient à un seul dossier ou les travailleurs viennent à noter quand ils interviennent par rapport au patient. On a une réunion hebdomadaire de deux heures et on a aussi des réunions par thématique médicale ou alors médecin- infirmière à d'autres moments.»_G2</a:t>
            </a:r>
          </a:p>
        </p:txBody>
      </p:sp>
    </p:spTree>
    <p:extLst>
      <p:ext uri="{BB962C8B-B14F-4D97-AF65-F5344CB8AC3E}">
        <p14:creationId xmlns:p14="http://schemas.microsoft.com/office/powerpoint/2010/main" val="346175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F194A-6A44-48BF-ACFD-CEE2156FDC14}"/>
              </a:ext>
            </a:extLst>
          </p:cNvPr>
          <p:cNvSpPr>
            <a:spLocks noGrp="1"/>
          </p:cNvSpPr>
          <p:nvPr>
            <p:ph type="title"/>
          </p:nvPr>
        </p:nvSpPr>
        <p:spPr>
          <a:xfrm>
            <a:off x="655320" y="136525"/>
            <a:ext cx="10698480" cy="1325563"/>
          </a:xfrm>
        </p:spPr>
        <p:txBody>
          <a:bodyPr>
            <a:normAutofit/>
          </a:bodyPr>
          <a:lstStyle/>
          <a:p>
            <a:r>
              <a:rPr lang="fr-FR" sz="3600" dirty="0"/>
              <a:t>Le contexte social positif de collaboration interprofessionnelle</a:t>
            </a:r>
            <a:endParaRPr lang="fr-BE" sz="3600" dirty="0"/>
          </a:p>
        </p:txBody>
      </p:sp>
      <p:sp>
        <p:nvSpPr>
          <p:cNvPr id="3" name="Espace réservé du contenu 2">
            <a:extLst>
              <a:ext uri="{FF2B5EF4-FFF2-40B4-BE49-F238E27FC236}">
                <a16:creationId xmlns:a16="http://schemas.microsoft.com/office/drawing/2014/main" id="{D6D58394-0AE4-4ABA-99A4-E0869DA9DB6A}"/>
              </a:ext>
            </a:extLst>
          </p:cNvPr>
          <p:cNvSpPr>
            <a:spLocks noGrp="1"/>
          </p:cNvSpPr>
          <p:nvPr>
            <p:ph idx="1"/>
          </p:nvPr>
        </p:nvSpPr>
        <p:spPr>
          <a:xfrm>
            <a:off x="933995" y="1482416"/>
            <a:ext cx="10698480" cy="4351338"/>
          </a:xfrm>
        </p:spPr>
        <p:txBody>
          <a:bodyPr>
            <a:normAutofit/>
          </a:bodyPr>
          <a:lstStyle/>
          <a:p>
            <a:pPr marL="0" indent="0">
              <a:buNone/>
            </a:pPr>
            <a:r>
              <a:rPr lang="fr-FR" sz="3000" dirty="0"/>
              <a:t>Espace favorable pour la collaboration interprofessionnelle (partage</a:t>
            </a:r>
            <a:r>
              <a:rPr lang="fr-FR" dirty="0"/>
              <a:t>)</a:t>
            </a:r>
          </a:p>
          <a:p>
            <a:pPr marL="0" indent="0">
              <a:buNone/>
            </a:pPr>
            <a:endParaRPr lang="fr-FR" sz="3000" b="1" dirty="0"/>
          </a:p>
          <a:p>
            <a:pPr marL="0" indent="0">
              <a:buNone/>
            </a:pPr>
            <a:endParaRPr lang="fr-FR" sz="3000" b="1" dirty="0"/>
          </a:p>
          <a:p>
            <a:pPr marL="0" indent="0">
              <a:buNone/>
            </a:pPr>
            <a:r>
              <a:rPr lang="fr-FR" sz="3000" b="1" dirty="0"/>
              <a:t>+</a:t>
            </a:r>
            <a:endParaRPr lang="fr-FR" sz="3000" dirty="0"/>
          </a:p>
          <a:p>
            <a:pPr marL="0" indent="0">
              <a:buNone/>
            </a:pPr>
            <a:r>
              <a:rPr lang="fr-FR" sz="3000" dirty="0"/>
              <a:t>Climat social positif (confiance et soutien à l’autonomie, compétence et relation) </a:t>
            </a:r>
          </a:p>
          <a:p>
            <a:pPr marL="0" indent="0">
              <a:buNone/>
            </a:pPr>
            <a:endParaRPr lang="fr-BE" dirty="0"/>
          </a:p>
        </p:txBody>
      </p:sp>
      <p:sp>
        <p:nvSpPr>
          <p:cNvPr id="4" name="Espace réservé du numéro de diapositive 3">
            <a:extLst>
              <a:ext uri="{FF2B5EF4-FFF2-40B4-BE49-F238E27FC236}">
                <a16:creationId xmlns:a16="http://schemas.microsoft.com/office/drawing/2014/main" id="{81483A4C-AD23-4E91-8F12-4307455FD713}"/>
              </a:ext>
            </a:extLst>
          </p:cNvPr>
          <p:cNvSpPr>
            <a:spLocks noGrp="1"/>
          </p:cNvSpPr>
          <p:nvPr>
            <p:ph type="sldNum" sz="quarter" idx="12"/>
          </p:nvPr>
        </p:nvSpPr>
        <p:spPr>
          <a:xfrm>
            <a:off x="8610600" y="6286445"/>
            <a:ext cx="2743200" cy="365125"/>
          </a:xfrm>
        </p:spPr>
        <p:txBody>
          <a:bodyPr/>
          <a:lstStyle/>
          <a:p>
            <a:fld id="{342A3765-4D8C-49BC-B898-6B93CAA10EB7}" type="slidenum">
              <a:rPr lang="fr-BE" smtClean="0"/>
              <a:t>12</a:t>
            </a:fld>
            <a:endParaRPr lang="fr-BE"/>
          </a:p>
        </p:txBody>
      </p:sp>
      <p:sp>
        <p:nvSpPr>
          <p:cNvPr id="5" name="ZoneTexte 4">
            <a:extLst>
              <a:ext uri="{FF2B5EF4-FFF2-40B4-BE49-F238E27FC236}">
                <a16:creationId xmlns:a16="http://schemas.microsoft.com/office/drawing/2014/main" id="{71220930-6549-4E1E-83B6-863E76DB5733}"/>
              </a:ext>
            </a:extLst>
          </p:cNvPr>
          <p:cNvSpPr txBox="1"/>
          <p:nvPr/>
        </p:nvSpPr>
        <p:spPr>
          <a:xfrm>
            <a:off x="1036320" y="1984684"/>
            <a:ext cx="10317480" cy="1200329"/>
          </a:xfrm>
          <a:prstGeom prst="rect">
            <a:avLst/>
          </a:prstGeom>
          <a:solidFill>
            <a:schemeClr val="accent4">
              <a:lumMod val="40000"/>
              <a:lumOff val="60000"/>
            </a:schemeClr>
          </a:solidFill>
        </p:spPr>
        <p:txBody>
          <a:bodyPr wrap="square" rtlCol="0">
            <a:spAutoFit/>
          </a:bodyPr>
          <a:lstStyle/>
          <a:p>
            <a:r>
              <a:rPr lang="fr-FR" sz="2400" i="1" dirty="0">
                <a:latin typeface="Calibri Light" panose="020F0302020204030204" pitchFamily="34" charset="0"/>
                <a:cs typeface="Calibri Light" panose="020F0302020204030204" pitchFamily="34" charset="0"/>
              </a:rPr>
              <a:t>« Mais nous on a des contacts avec les médecins tous les jours. On les connait bien et  ils nous connaissent. Donc c'est plus difficile quand vous êtes à domicile, que vous n'avez que des contacts par écrit ou rarement avec le médecin traitant. …</a:t>
            </a:r>
          </a:p>
        </p:txBody>
      </p:sp>
      <p:sp>
        <p:nvSpPr>
          <p:cNvPr id="6" name="ZoneTexte 5">
            <a:extLst>
              <a:ext uri="{FF2B5EF4-FFF2-40B4-BE49-F238E27FC236}">
                <a16:creationId xmlns:a16="http://schemas.microsoft.com/office/drawing/2014/main" id="{85E52B62-A76D-4A1C-8247-CDC704C76C88}"/>
              </a:ext>
            </a:extLst>
          </p:cNvPr>
          <p:cNvSpPr txBox="1"/>
          <p:nvPr/>
        </p:nvSpPr>
        <p:spPr>
          <a:xfrm>
            <a:off x="885008" y="4629285"/>
            <a:ext cx="10421983" cy="830997"/>
          </a:xfrm>
          <a:prstGeom prst="rect">
            <a:avLst/>
          </a:prstGeom>
          <a:solidFill>
            <a:schemeClr val="accent4">
              <a:lumMod val="40000"/>
              <a:lumOff val="60000"/>
            </a:schemeClr>
          </a:solidFill>
        </p:spPr>
        <p:txBody>
          <a:bodyPr wrap="square" rtlCol="0">
            <a:spAutoFit/>
          </a:bodyPr>
          <a:lstStyle/>
          <a:p>
            <a:r>
              <a:rPr lang="fr-FR" sz="2400" i="1" dirty="0">
                <a:latin typeface="Calibri Light" panose="020F0302020204030204" pitchFamily="34" charset="0"/>
                <a:cs typeface="Calibri Light" panose="020F0302020204030204" pitchFamily="34" charset="0"/>
              </a:rPr>
              <a:t>….Ou quelqu’un qui est ici, vous avez les médecins sous la main qui connaissent les patients qui </a:t>
            </a:r>
            <a:r>
              <a:rPr lang="fr-FR" sz="2400" b="1" i="1" dirty="0">
                <a:latin typeface="Calibri Light" panose="020F0302020204030204" pitchFamily="34" charset="0"/>
                <a:cs typeface="Calibri Light" panose="020F0302020204030204" pitchFamily="34" charset="0"/>
              </a:rPr>
              <a:t>connaissent nos jugements, </a:t>
            </a:r>
            <a:r>
              <a:rPr lang="fr-FR" sz="2400" i="1" dirty="0">
                <a:latin typeface="Calibri Light" panose="020F0302020204030204" pitchFamily="34" charset="0"/>
                <a:cs typeface="Calibri Light" panose="020F0302020204030204" pitchFamily="34" charset="0"/>
              </a:rPr>
              <a:t>qui </a:t>
            </a:r>
            <a:r>
              <a:rPr lang="fr-FR" sz="2400" b="1" i="1" dirty="0">
                <a:latin typeface="Calibri Light" panose="020F0302020204030204" pitchFamily="34" charset="0"/>
                <a:cs typeface="Calibri Light" panose="020F0302020204030204" pitchFamily="34" charset="0"/>
              </a:rPr>
              <a:t>nous font confiance »</a:t>
            </a:r>
            <a:r>
              <a:rPr lang="fr-FR" sz="2400" i="1" dirty="0">
                <a:latin typeface="Calibri Light" panose="020F0302020204030204" pitchFamily="34" charset="0"/>
                <a:cs typeface="Calibri Light" panose="020F0302020204030204" pitchFamily="34" charset="0"/>
              </a:rPr>
              <a:t>_EI1</a:t>
            </a:r>
          </a:p>
        </p:txBody>
      </p:sp>
      <p:sp>
        <p:nvSpPr>
          <p:cNvPr id="7" name="ZoneTexte 6">
            <a:extLst>
              <a:ext uri="{FF2B5EF4-FFF2-40B4-BE49-F238E27FC236}">
                <a16:creationId xmlns:a16="http://schemas.microsoft.com/office/drawing/2014/main" id="{181F106E-8E87-4E6A-9C50-7F50192370E4}"/>
              </a:ext>
            </a:extLst>
          </p:cNvPr>
          <p:cNvSpPr txBox="1"/>
          <p:nvPr/>
        </p:nvSpPr>
        <p:spPr>
          <a:xfrm>
            <a:off x="2952205" y="5721580"/>
            <a:ext cx="4454434" cy="584775"/>
          </a:xfrm>
          <a:prstGeom prst="rect">
            <a:avLst/>
          </a:prstGeom>
          <a:noFill/>
        </p:spPr>
        <p:txBody>
          <a:bodyPr wrap="square" rtlCol="0">
            <a:spAutoFit/>
          </a:bodyPr>
          <a:lstStyle/>
          <a:p>
            <a:r>
              <a:rPr lang="fr-FR" sz="3200" dirty="0">
                <a:latin typeface="Calibri Light" panose="020F0302020204030204" pitchFamily="34" charset="0"/>
                <a:cs typeface="Calibri Light" panose="020F0302020204030204" pitchFamily="34" charset="0"/>
              </a:rPr>
              <a:t>=&gt; Proactivité </a:t>
            </a:r>
            <a:endParaRPr lang="fr-BE"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6294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DA079-E711-415E-B679-65C7CC58A151}"/>
              </a:ext>
            </a:extLst>
          </p:cNvPr>
          <p:cNvSpPr>
            <a:spLocks noGrp="1"/>
          </p:cNvSpPr>
          <p:nvPr>
            <p:ph type="title"/>
          </p:nvPr>
        </p:nvSpPr>
        <p:spPr>
          <a:xfrm>
            <a:off x="694508" y="365125"/>
            <a:ext cx="10659292" cy="1325563"/>
          </a:xfrm>
        </p:spPr>
        <p:txBody>
          <a:bodyPr>
            <a:normAutofit/>
          </a:bodyPr>
          <a:lstStyle/>
          <a:p>
            <a:r>
              <a:rPr lang="fr-FR" sz="3600" dirty="0"/>
              <a:t>Contexte positif de collaboration interprofessionnelle, rôle étendu de l’infirmier∙e (hypothèse)</a:t>
            </a:r>
            <a:endParaRPr lang="fr-BE" sz="3600" dirty="0"/>
          </a:p>
        </p:txBody>
      </p:sp>
      <p:sp>
        <p:nvSpPr>
          <p:cNvPr id="3" name="Espace réservé du contenu 2">
            <a:extLst>
              <a:ext uri="{FF2B5EF4-FFF2-40B4-BE49-F238E27FC236}">
                <a16:creationId xmlns:a16="http://schemas.microsoft.com/office/drawing/2014/main" id="{799D3335-E540-4EAF-B949-8C1774CBA70E}"/>
              </a:ext>
            </a:extLst>
          </p:cNvPr>
          <p:cNvSpPr>
            <a:spLocks noGrp="1"/>
          </p:cNvSpPr>
          <p:nvPr>
            <p:ph idx="1"/>
          </p:nvPr>
        </p:nvSpPr>
        <p:spPr>
          <a:xfrm>
            <a:off x="694508" y="1690688"/>
            <a:ext cx="11114314" cy="4351338"/>
          </a:xfrm>
        </p:spPr>
        <p:txBody>
          <a:bodyPr>
            <a:normAutofit fontScale="92500"/>
          </a:bodyPr>
          <a:lstStyle/>
          <a:p>
            <a:pPr marL="0" indent="0">
              <a:buNone/>
            </a:pPr>
            <a:r>
              <a:rPr lang="fr-FR" dirty="0"/>
              <a:t>L’</a:t>
            </a:r>
            <a:r>
              <a:rPr lang="fr-FR" dirty="0" err="1"/>
              <a:t>infirmier.e</a:t>
            </a:r>
            <a:r>
              <a:rPr lang="fr-FR" dirty="0"/>
              <a:t> agit de manière proactive pour étendre son rôle</a:t>
            </a:r>
          </a:p>
          <a:p>
            <a:pPr marL="0" indent="0">
              <a:lnSpc>
                <a:spcPct val="100000"/>
              </a:lnSpc>
              <a:buNone/>
            </a:pPr>
            <a:r>
              <a:rPr lang="fr-FR" dirty="0"/>
              <a:t>1)</a:t>
            </a:r>
            <a:r>
              <a:rPr lang="fr-FR" b="1" dirty="0"/>
              <a:t>Augmente la capacité d’action </a:t>
            </a:r>
            <a:r>
              <a:rPr lang="fr-FR" dirty="0"/>
              <a:t>de la collaboration interprofessionnelle en première ligne </a:t>
            </a:r>
          </a:p>
          <a:p>
            <a:pPr marL="0" indent="0">
              <a:buNone/>
            </a:pPr>
            <a:r>
              <a:rPr lang="fr-FR" dirty="0"/>
              <a:t>2)Offre un </a:t>
            </a:r>
            <a:r>
              <a:rPr lang="fr-FR" b="1" dirty="0"/>
              <a:t>espace sécurisé </a:t>
            </a:r>
            <a:r>
              <a:rPr lang="fr-FR" dirty="0"/>
              <a:t>pour lui/elle-même (se sentir </a:t>
            </a:r>
            <a:r>
              <a:rPr lang="fr-FR" dirty="0" err="1"/>
              <a:t>autorisé∙e</a:t>
            </a:r>
            <a:r>
              <a:rPr lang="fr-FR" dirty="0"/>
              <a:t> et </a:t>
            </a:r>
            <a:r>
              <a:rPr lang="fr-FR" dirty="0" err="1"/>
              <a:t>reconnu∙e</a:t>
            </a:r>
            <a:r>
              <a:rPr lang="fr-FR" dirty="0"/>
              <a:t>)</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3) </a:t>
            </a:r>
            <a:r>
              <a:rPr lang="fr-FR" b="1" dirty="0"/>
              <a:t>Favorise l’intégration des préférences </a:t>
            </a:r>
            <a:r>
              <a:rPr lang="fr-FR" dirty="0"/>
              <a:t>de la personne dans les soins</a:t>
            </a:r>
            <a:endParaRPr lang="fr-BE" dirty="0"/>
          </a:p>
        </p:txBody>
      </p:sp>
      <p:sp>
        <p:nvSpPr>
          <p:cNvPr id="4" name="Espace réservé du numéro de diapositive 3">
            <a:extLst>
              <a:ext uri="{FF2B5EF4-FFF2-40B4-BE49-F238E27FC236}">
                <a16:creationId xmlns:a16="http://schemas.microsoft.com/office/drawing/2014/main" id="{25882109-1B33-43BD-B9B3-2FEBD92B287F}"/>
              </a:ext>
            </a:extLst>
          </p:cNvPr>
          <p:cNvSpPr>
            <a:spLocks noGrp="1"/>
          </p:cNvSpPr>
          <p:nvPr>
            <p:ph type="sldNum" sz="quarter" idx="12"/>
          </p:nvPr>
        </p:nvSpPr>
        <p:spPr/>
        <p:txBody>
          <a:bodyPr/>
          <a:lstStyle/>
          <a:p>
            <a:fld id="{342A3765-4D8C-49BC-B898-6B93CAA10EB7}" type="slidenum">
              <a:rPr lang="fr-BE" smtClean="0"/>
              <a:t>13</a:t>
            </a:fld>
            <a:endParaRPr lang="fr-BE"/>
          </a:p>
        </p:txBody>
      </p:sp>
      <p:sp>
        <p:nvSpPr>
          <p:cNvPr id="6" name="ZoneTexte 5">
            <a:extLst>
              <a:ext uri="{FF2B5EF4-FFF2-40B4-BE49-F238E27FC236}">
                <a16:creationId xmlns:a16="http://schemas.microsoft.com/office/drawing/2014/main" id="{AC6D0CFD-1ACD-4569-AECC-01632E2E739B}"/>
              </a:ext>
            </a:extLst>
          </p:cNvPr>
          <p:cNvSpPr txBox="1"/>
          <p:nvPr/>
        </p:nvSpPr>
        <p:spPr>
          <a:xfrm>
            <a:off x="831668" y="3641654"/>
            <a:ext cx="10839994" cy="1569660"/>
          </a:xfrm>
          <a:prstGeom prst="rect">
            <a:avLst/>
          </a:prstGeom>
          <a:solidFill>
            <a:schemeClr val="accent4">
              <a:lumMod val="40000"/>
              <a:lumOff val="60000"/>
            </a:schemeClr>
          </a:solidFill>
        </p:spPr>
        <p:txBody>
          <a:bodyPr wrap="square" rtlCol="0">
            <a:spAutoFit/>
          </a:bodyPr>
          <a:lstStyle/>
          <a:p>
            <a:r>
              <a:rPr lang="fr-FR" sz="2400" i="1" dirty="0">
                <a:latin typeface="Calibri Light" panose="020F0302020204030204" pitchFamily="34" charset="0"/>
                <a:cs typeface="Calibri Light" panose="020F0302020204030204" pitchFamily="34" charset="0"/>
              </a:rPr>
              <a:t>« Et puis je pense aussi, enfin je dis ça maintenant, mais le fait que ma collègue et moi on dépose régulièrement quelque chose par rapport à Monsieur, derrière ça il y a aussi un besoin de reconnaissance un peu de l'équipe de dire "oui, vous consacrez beaucoup de temps et ce n'est pas facile, on vous soutient« _EI4</a:t>
            </a:r>
          </a:p>
        </p:txBody>
      </p:sp>
    </p:spTree>
    <p:extLst>
      <p:ext uri="{BB962C8B-B14F-4D97-AF65-F5344CB8AC3E}">
        <p14:creationId xmlns:p14="http://schemas.microsoft.com/office/powerpoint/2010/main" val="281558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AF28F1-C2E8-4625-883A-58DEBBAFA48D}"/>
              </a:ext>
            </a:extLst>
          </p:cNvPr>
          <p:cNvSpPr>
            <a:spLocks noGrp="1"/>
          </p:cNvSpPr>
          <p:nvPr>
            <p:ph type="title"/>
          </p:nvPr>
        </p:nvSpPr>
        <p:spPr/>
        <p:txBody>
          <a:bodyPr/>
          <a:lstStyle/>
          <a:p>
            <a:r>
              <a:rPr lang="fr-BE" dirty="0"/>
              <a:t>Quelques messages-clé </a:t>
            </a:r>
          </a:p>
        </p:txBody>
      </p:sp>
      <p:sp>
        <p:nvSpPr>
          <p:cNvPr id="3" name="Espace réservé du contenu 2">
            <a:extLst>
              <a:ext uri="{FF2B5EF4-FFF2-40B4-BE49-F238E27FC236}">
                <a16:creationId xmlns:a16="http://schemas.microsoft.com/office/drawing/2014/main" id="{ACDADF3F-A56E-49E1-8865-B6AC0B4B6620}"/>
              </a:ext>
            </a:extLst>
          </p:cNvPr>
          <p:cNvSpPr>
            <a:spLocks noGrp="1"/>
          </p:cNvSpPr>
          <p:nvPr>
            <p:ph idx="1"/>
          </p:nvPr>
        </p:nvSpPr>
        <p:spPr/>
        <p:txBody>
          <a:bodyPr>
            <a:normAutofit fontScale="62500" lnSpcReduction="20000"/>
          </a:bodyPr>
          <a:lstStyle/>
          <a:p>
            <a:r>
              <a:rPr lang="fr-FR" sz="4700" dirty="0"/>
              <a:t>Les </a:t>
            </a:r>
            <a:r>
              <a:rPr lang="fr-FR" sz="4700" dirty="0" err="1"/>
              <a:t>infirmier.e.s</a:t>
            </a:r>
            <a:r>
              <a:rPr lang="fr-FR" sz="4700" dirty="0"/>
              <a:t> « </a:t>
            </a:r>
            <a:r>
              <a:rPr lang="fr-FR" sz="4700" dirty="0" err="1"/>
              <a:t>autonomisé.e.s</a:t>
            </a:r>
            <a:r>
              <a:rPr lang="fr-FR" sz="4700" dirty="0"/>
              <a:t> » qui se sentent </a:t>
            </a:r>
            <a:r>
              <a:rPr lang="fr-FR" sz="4700" dirty="0" err="1"/>
              <a:t>compétent.e.s</a:t>
            </a:r>
            <a:r>
              <a:rPr lang="fr-FR" sz="4700" dirty="0"/>
              <a:t> peuvent étendre leur rôle pour contribuer à renforcer la  capacité de la collaboration interprofessionnelle à gérer des situations complexes en tenant compte des préférences de la personne.</a:t>
            </a:r>
          </a:p>
          <a:p>
            <a:pPr marL="0" indent="0">
              <a:buNone/>
            </a:pPr>
            <a:endParaRPr lang="fr-FR" sz="4700" dirty="0"/>
          </a:p>
          <a:p>
            <a:r>
              <a:rPr lang="fr-FR" sz="4700" dirty="0"/>
              <a:t>L’interaction régulière entre prestataires de la première ligne peut contribuer à créer des espaces favorables à la collaboration interprofessionnelle. </a:t>
            </a:r>
          </a:p>
          <a:p>
            <a:endParaRPr lang="fr-FR" sz="4700" dirty="0"/>
          </a:p>
          <a:p>
            <a:r>
              <a:rPr lang="fr-FR" sz="4700" dirty="0"/>
              <a:t>Un cadre de confiance  et le soutien à la compétence, à l’autonomie et à la relation contribuent à créer un espace sécurisé au sein duquel l’</a:t>
            </a:r>
            <a:r>
              <a:rPr lang="fr-FR" sz="4700" dirty="0" err="1"/>
              <a:t>infirmier.e</a:t>
            </a:r>
            <a:r>
              <a:rPr lang="fr-FR" sz="4700" dirty="0"/>
              <a:t> peut jouer un rôle professionnel élargi </a:t>
            </a:r>
          </a:p>
          <a:p>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009911C1-9B65-404A-9E8B-CCF29EF65173}"/>
              </a:ext>
            </a:extLst>
          </p:cNvPr>
          <p:cNvSpPr>
            <a:spLocks noGrp="1"/>
          </p:cNvSpPr>
          <p:nvPr>
            <p:ph type="sldNum" sz="quarter" idx="12"/>
          </p:nvPr>
        </p:nvSpPr>
        <p:spPr/>
        <p:txBody>
          <a:bodyPr/>
          <a:lstStyle/>
          <a:p>
            <a:fld id="{342A3765-4D8C-49BC-B898-6B93CAA10EB7}" type="slidenum">
              <a:rPr lang="fr-BE" smtClean="0"/>
              <a:t>14</a:t>
            </a:fld>
            <a:endParaRPr lang="fr-BE"/>
          </a:p>
        </p:txBody>
      </p:sp>
    </p:spTree>
    <p:extLst>
      <p:ext uri="{BB962C8B-B14F-4D97-AF65-F5344CB8AC3E}">
        <p14:creationId xmlns:p14="http://schemas.microsoft.com/office/powerpoint/2010/main" val="363433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2E933-52D4-4E7B-B27C-E16A111C09E9}"/>
              </a:ext>
            </a:extLst>
          </p:cNvPr>
          <p:cNvSpPr>
            <a:spLocks noGrp="1"/>
          </p:cNvSpPr>
          <p:nvPr>
            <p:ph type="title"/>
          </p:nvPr>
        </p:nvSpPr>
        <p:spPr/>
        <p:txBody>
          <a:bodyPr/>
          <a:lstStyle/>
          <a:p>
            <a:r>
              <a:rPr lang="fr-FR" dirty="0"/>
              <a:t>Quelles implications pour la pratique </a:t>
            </a:r>
            <a:endParaRPr lang="fr-BE" dirty="0"/>
          </a:p>
        </p:txBody>
      </p:sp>
      <p:sp>
        <p:nvSpPr>
          <p:cNvPr id="3" name="Espace réservé du contenu 2">
            <a:extLst>
              <a:ext uri="{FF2B5EF4-FFF2-40B4-BE49-F238E27FC236}">
                <a16:creationId xmlns:a16="http://schemas.microsoft.com/office/drawing/2014/main" id="{FA0E05B7-B743-48DD-81E1-C8584651154F}"/>
              </a:ext>
            </a:extLst>
          </p:cNvPr>
          <p:cNvSpPr>
            <a:spLocks noGrp="1"/>
          </p:cNvSpPr>
          <p:nvPr>
            <p:ph idx="1"/>
          </p:nvPr>
        </p:nvSpPr>
        <p:spPr>
          <a:xfrm>
            <a:off x="1360714" y="1690688"/>
            <a:ext cx="10515600" cy="4583294"/>
          </a:xfrm>
        </p:spPr>
        <p:txBody>
          <a:bodyPr>
            <a:normAutofit/>
          </a:bodyPr>
          <a:lstStyle/>
          <a:p>
            <a:r>
              <a:rPr lang="fr-FR" dirty="0"/>
              <a:t>Formation des prestataires à la pratique de soins au domicile</a:t>
            </a:r>
          </a:p>
          <a:p>
            <a:endParaRPr lang="fr-FR" dirty="0"/>
          </a:p>
          <a:p>
            <a:r>
              <a:rPr lang="fr-FR" dirty="0"/>
              <a:t>Organisation du travail</a:t>
            </a:r>
          </a:p>
          <a:p>
            <a:pPr marL="0" indent="0">
              <a:buNone/>
            </a:pPr>
            <a:endParaRPr lang="fr-FR" dirty="0"/>
          </a:p>
          <a:p>
            <a:r>
              <a:rPr lang="fr-FR" dirty="0"/>
              <a:t>Initiatives qui promeuvent des espaces d’échange interprofessionnel au niveau local</a:t>
            </a:r>
          </a:p>
          <a:p>
            <a:pPr marL="0" indent="0">
              <a:buNone/>
            </a:pPr>
            <a:endParaRPr lang="fr-BE" dirty="0"/>
          </a:p>
        </p:txBody>
      </p:sp>
      <p:sp>
        <p:nvSpPr>
          <p:cNvPr id="4" name="Espace réservé du numéro de diapositive 3">
            <a:extLst>
              <a:ext uri="{FF2B5EF4-FFF2-40B4-BE49-F238E27FC236}">
                <a16:creationId xmlns:a16="http://schemas.microsoft.com/office/drawing/2014/main" id="{4B6529B7-451D-4F62-92B1-D8949DF7668B}"/>
              </a:ext>
            </a:extLst>
          </p:cNvPr>
          <p:cNvSpPr>
            <a:spLocks noGrp="1"/>
          </p:cNvSpPr>
          <p:nvPr>
            <p:ph type="sldNum" sz="quarter" idx="12"/>
          </p:nvPr>
        </p:nvSpPr>
        <p:spPr/>
        <p:txBody>
          <a:bodyPr/>
          <a:lstStyle/>
          <a:p>
            <a:fld id="{342A3765-4D8C-49BC-B898-6B93CAA10EB7}" type="slidenum">
              <a:rPr lang="fr-BE" smtClean="0"/>
              <a:t>15</a:t>
            </a:fld>
            <a:endParaRPr lang="fr-BE"/>
          </a:p>
        </p:txBody>
      </p:sp>
    </p:spTree>
    <p:extLst>
      <p:ext uri="{BB962C8B-B14F-4D97-AF65-F5344CB8AC3E}">
        <p14:creationId xmlns:p14="http://schemas.microsoft.com/office/powerpoint/2010/main" val="148215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9B1D4-2FD3-45FA-A388-C16DAEDC3103}"/>
              </a:ext>
            </a:extLst>
          </p:cNvPr>
          <p:cNvSpPr>
            <a:spLocks noGrp="1"/>
          </p:cNvSpPr>
          <p:nvPr>
            <p:ph type="title"/>
          </p:nvPr>
        </p:nvSpPr>
        <p:spPr>
          <a:xfrm>
            <a:off x="658042" y="1728786"/>
            <a:ext cx="10515600" cy="1875155"/>
          </a:xfrm>
          <a:solidFill>
            <a:schemeClr val="accent4">
              <a:lumMod val="40000"/>
              <a:lumOff val="60000"/>
            </a:schemeClr>
          </a:solidFill>
        </p:spPr>
        <p:txBody>
          <a:bodyPr>
            <a:noAutofit/>
          </a:bodyPr>
          <a:lstStyle/>
          <a:p>
            <a:r>
              <a:rPr lang="fr-FR" sz="3600" dirty="0"/>
              <a:t>…tout en me disant </a:t>
            </a:r>
            <a:r>
              <a:rPr lang="fr-FR" sz="3600" b="1" dirty="0"/>
              <a:t>qu'il y aurait moyen d'être puissant </a:t>
            </a:r>
            <a:r>
              <a:rPr lang="fr-FR" sz="3600" dirty="0"/>
              <a:t>en fait, tu comprends ce que je veux dire? </a:t>
            </a:r>
            <a:endParaRPr lang="fr-BE" sz="3600" dirty="0"/>
          </a:p>
        </p:txBody>
      </p:sp>
      <p:sp>
        <p:nvSpPr>
          <p:cNvPr id="3" name="Espace réservé du contenu 2">
            <a:extLst>
              <a:ext uri="{FF2B5EF4-FFF2-40B4-BE49-F238E27FC236}">
                <a16:creationId xmlns:a16="http://schemas.microsoft.com/office/drawing/2014/main" id="{CEC0249F-6BF0-4E12-9BF7-51FEB1DFB5EF}"/>
              </a:ext>
            </a:extLst>
          </p:cNvPr>
          <p:cNvSpPr>
            <a:spLocks noGrp="1"/>
          </p:cNvSpPr>
          <p:nvPr>
            <p:ph idx="1"/>
          </p:nvPr>
        </p:nvSpPr>
        <p:spPr>
          <a:xfrm>
            <a:off x="866503" y="2455045"/>
            <a:ext cx="10515600" cy="3109732"/>
          </a:xfrm>
        </p:spPr>
        <p:txBody>
          <a:bodyPr/>
          <a:lstStyle/>
          <a:p>
            <a:pPr marL="0" indent="0">
              <a:buNone/>
            </a:pPr>
            <a:endParaRPr lang="fr-BE" dirty="0"/>
          </a:p>
          <a:p>
            <a:pPr marL="0" indent="0">
              <a:buNone/>
            </a:pPr>
            <a:endParaRPr lang="fr-BE" dirty="0"/>
          </a:p>
        </p:txBody>
      </p:sp>
      <p:sp>
        <p:nvSpPr>
          <p:cNvPr id="4" name="Espace réservé du numéro de diapositive 3">
            <a:extLst>
              <a:ext uri="{FF2B5EF4-FFF2-40B4-BE49-F238E27FC236}">
                <a16:creationId xmlns:a16="http://schemas.microsoft.com/office/drawing/2014/main" id="{CFB48810-6CA1-4D6B-A9B3-D803A2856E89}"/>
              </a:ext>
            </a:extLst>
          </p:cNvPr>
          <p:cNvSpPr>
            <a:spLocks noGrp="1"/>
          </p:cNvSpPr>
          <p:nvPr>
            <p:ph type="sldNum" sz="quarter" idx="12"/>
          </p:nvPr>
        </p:nvSpPr>
        <p:spPr/>
        <p:txBody>
          <a:bodyPr/>
          <a:lstStyle/>
          <a:p>
            <a:fld id="{342A3765-4D8C-49BC-B898-6B93CAA10EB7}" type="slidenum">
              <a:rPr lang="fr-BE" smtClean="0"/>
              <a:t>16</a:t>
            </a:fld>
            <a:endParaRPr lang="fr-BE"/>
          </a:p>
        </p:txBody>
      </p:sp>
      <p:sp>
        <p:nvSpPr>
          <p:cNvPr id="7" name="Espace réservé du contenu 2">
            <a:extLst>
              <a:ext uri="{FF2B5EF4-FFF2-40B4-BE49-F238E27FC236}">
                <a16:creationId xmlns:a16="http://schemas.microsoft.com/office/drawing/2014/main" id="{3AB320CA-24B0-494D-B210-C43CE0683441}"/>
              </a:ext>
            </a:extLst>
          </p:cNvPr>
          <p:cNvSpPr txBox="1">
            <a:spLocks/>
          </p:cNvSpPr>
          <p:nvPr/>
        </p:nvSpPr>
        <p:spPr>
          <a:xfrm>
            <a:off x="2952750" y="4534081"/>
            <a:ext cx="8637814" cy="861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4400" dirty="0"/>
              <a:t>Merci d’avance pour votre partage!</a:t>
            </a:r>
            <a:endParaRPr lang="fr-BE" sz="4400" dirty="0"/>
          </a:p>
        </p:txBody>
      </p:sp>
    </p:spTree>
    <p:extLst>
      <p:ext uri="{BB962C8B-B14F-4D97-AF65-F5344CB8AC3E}">
        <p14:creationId xmlns:p14="http://schemas.microsoft.com/office/powerpoint/2010/main" val="35303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DAC4D-B630-47DB-A90D-8CC6F1715598}"/>
              </a:ext>
            </a:extLst>
          </p:cNvPr>
          <p:cNvSpPr>
            <a:spLocks noGrp="1"/>
          </p:cNvSpPr>
          <p:nvPr>
            <p:ph type="title"/>
          </p:nvPr>
        </p:nvSpPr>
        <p:spPr>
          <a:xfrm>
            <a:off x="838200" y="365126"/>
            <a:ext cx="10515600" cy="875846"/>
          </a:xfrm>
        </p:spPr>
        <p:txBody>
          <a:bodyPr>
            <a:normAutofit/>
          </a:bodyPr>
          <a:lstStyle/>
          <a:p>
            <a:r>
              <a:rPr lang="fr-FR" sz="3600" dirty="0"/>
              <a:t>Bibliographie </a:t>
            </a:r>
            <a:endParaRPr lang="fr-BE" sz="3600" dirty="0"/>
          </a:p>
        </p:txBody>
      </p:sp>
      <p:sp>
        <p:nvSpPr>
          <p:cNvPr id="3" name="Espace réservé du contenu 2">
            <a:extLst>
              <a:ext uri="{FF2B5EF4-FFF2-40B4-BE49-F238E27FC236}">
                <a16:creationId xmlns:a16="http://schemas.microsoft.com/office/drawing/2014/main" id="{C1445933-074B-466B-B51E-441F59550815}"/>
              </a:ext>
            </a:extLst>
          </p:cNvPr>
          <p:cNvSpPr>
            <a:spLocks noGrp="1"/>
          </p:cNvSpPr>
          <p:nvPr>
            <p:ph idx="1"/>
          </p:nvPr>
        </p:nvSpPr>
        <p:spPr>
          <a:xfrm>
            <a:off x="1920240" y="1253331"/>
            <a:ext cx="9902734" cy="4351338"/>
          </a:xfrm>
        </p:spPr>
        <p:txBody>
          <a:bodyPr>
            <a:normAutofit/>
          </a:bodyPr>
          <a:lstStyle/>
          <a:p>
            <a:endParaRPr lang="en-US" sz="2000" dirty="0"/>
          </a:p>
          <a:p>
            <a:pPr marL="0" indent="0">
              <a:buNone/>
            </a:pPr>
            <a:endParaRPr lang="en-US" sz="2000" dirty="0"/>
          </a:p>
        </p:txBody>
      </p:sp>
      <p:sp>
        <p:nvSpPr>
          <p:cNvPr id="4" name="Espace réservé du numéro de diapositive 3">
            <a:extLst>
              <a:ext uri="{FF2B5EF4-FFF2-40B4-BE49-F238E27FC236}">
                <a16:creationId xmlns:a16="http://schemas.microsoft.com/office/drawing/2014/main" id="{A967B464-D15A-4643-AB46-E764565B45D4}"/>
              </a:ext>
            </a:extLst>
          </p:cNvPr>
          <p:cNvSpPr>
            <a:spLocks noGrp="1"/>
          </p:cNvSpPr>
          <p:nvPr>
            <p:ph type="sldNum" sz="quarter" idx="12"/>
          </p:nvPr>
        </p:nvSpPr>
        <p:spPr/>
        <p:txBody>
          <a:bodyPr/>
          <a:lstStyle/>
          <a:p>
            <a:fld id="{342A3765-4D8C-49BC-B898-6B93CAA10EB7}" type="slidenum">
              <a:rPr lang="fr-BE" smtClean="0"/>
              <a:t>17</a:t>
            </a:fld>
            <a:endParaRPr lang="fr-BE" dirty="0"/>
          </a:p>
        </p:txBody>
      </p:sp>
      <p:sp>
        <p:nvSpPr>
          <p:cNvPr id="5" name="Rectangle 4">
            <a:extLst>
              <a:ext uri="{FF2B5EF4-FFF2-40B4-BE49-F238E27FC236}">
                <a16:creationId xmlns:a16="http://schemas.microsoft.com/office/drawing/2014/main" id="{7B85FF35-699F-4A8A-A87A-D780304C876C}"/>
              </a:ext>
            </a:extLst>
          </p:cNvPr>
          <p:cNvSpPr/>
          <p:nvPr/>
        </p:nvSpPr>
        <p:spPr>
          <a:xfrm>
            <a:off x="746760" y="928315"/>
            <a:ext cx="10515600" cy="4708981"/>
          </a:xfrm>
          <a:prstGeom prst="rect">
            <a:avLst/>
          </a:prstGeom>
        </p:spPr>
        <p:txBody>
          <a:bodyPr wrap="square">
            <a:spAutoFit/>
          </a:bodyPr>
          <a:lstStyle/>
          <a:p>
            <a:endParaRPr lang="en-US" sz="2000" dirty="0"/>
          </a:p>
          <a:p>
            <a:r>
              <a:rPr lang="en-US" sz="2000" dirty="0" err="1"/>
              <a:t>Plaies</a:t>
            </a:r>
            <a:r>
              <a:rPr lang="en-US" sz="2000" dirty="0"/>
              <a:t> </a:t>
            </a:r>
            <a:r>
              <a:rPr lang="en-US" sz="2000" dirty="0" err="1"/>
              <a:t>chroniques</a:t>
            </a:r>
            <a:r>
              <a:rPr lang="en-US" sz="2000" dirty="0"/>
              <a:t> et </a:t>
            </a:r>
            <a:r>
              <a:rPr lang="en-US" sz="2000" dirty="0" err="1"/>
              <a:t>trajectoires</a:t>
            </a:r>
            <a:r>
              <a:rPr lang="en-US" sz="2000" dirty="0"/>
              <a:t> de </a:t>
            </a:r>
            <a:r>
              <a:rPr lang="en-US" sz="2000" dirty="0" err="1"/>
              <a:t>soins</a:t>
            </a:r>
            <a:r>
              <a:rPr lang="en-US" sz="2000" dirty="0"/>
              <a:t> en </a:t>
            </a:r>
            <a:r>
              <a:rPr lang="en-US" sz="2000" dirty="0" err="1"/>
              <a:t>Belgique</a:t>
            </a:r>
            <a:r>
              <a:rPr lang="en-US" sz="2000" dirty="0"/>
              <a:t> </a:t>
            </a:r>
          </a:p>
          <a:p>
            <a:pPr marL="171450" indent="-171450">
              <a:buFont typeface="Arial" panose="020B0604020202020204" pitchFamily="34" charset="0"/>
              <a:buChar char="•"/>
            </a:pPr>
            <a:r>
              <a:rPr lang="en-US" sz="1200" dirty="0"/>
              <a:t>Alvarez-Irusta, L., Van Durme, T., Lambert, A.-S., &amp; Macq, J. (2022). People with chronic wounds cared for at home in Belgium : Prevalence and exploration of care integration needs using health care trajectory analysis. </a:t>
            </a:r>
            <a:r>
              <a:rPr lang="en-US" sz="1200" i="1" dirty="0"/>
              <a:t>International Journal of Nursing Studies</a:t>
            </a:r>
            <a:r>
              <a:rPr lang="en-US" sz="1200" dirty="0"/>
              <a:t>, 104349 (in press). </a:t>
            </a:r>
            <a:r>
              <a:rPr lang="en-US" sz="1200" dirty="0">
                <a:hlinkClick r:id="rId3"/>
              </a:rPr>
              <a:t>https://doi.org/10.1016/j.ijnurstu.2022.104349</a:t>
            </a:r>
            <a:endParaRPr lang="en-US" sz="1200" dirty="0"/>
          </a:p>
          <a:p>
            <a:r>
              <a:rPr lang="en-US" sz="2000" dirty="0" err="1"/>
              <a:t>Complexité</a:t>
            </a:r>
            <a:r>
              <a:rPr lang="en-US" sz="2000" dirty="0"/>
              <a:t> </a:t>
            </a:r>
          </a:p>
          <a:p>
            <a:pPr marL="171450" indent="-171450">
              <a:buFont typeface="Arial" panose="020B0604020202020204" pitchFamily="34" charset="0"/>
              <a:buChar char="•"/>
            </a:pPr>
            <a:r>
              <a:rPr lang="en-US" sz="1200" dirty="0" err="1"/>
              <a:t>Grembowski</a:t>
            </a:r>
            <a:r>
              <a:rPr lang="en-US" sz="1200" dirty="0"/>
              <a:t>, D., Schaefer, J., Johnson, K. E., Fischer, H., Moore, S. L., Tai-Seale, M., Ricciardi, R., Fraser, J. R., Miller, D., &amp; LeRoy, L. (2014). A Conceptual Model of the Role of Complexity in the Care of Patients With Multiple Chronic Conditions. </a:t>
            </a:r>
            <a:r>
              <a:rPr lang="en-US" sz="1200" i="1" dirty="0"/>
              <a:t>Medical Care</a:t>
            </a:r>
            <a:r>
              <a:rPr lang="en-US" sz="1200" dirty="0"/>
              <a:t>, </a:t>
            </a:r>
            <a:r>
              <a:rPr lang="en-US" sz="1200" i="1" dirty="0"/>
              <a:t>52</a:t>
            </a:r>
            <a:r>
              <a:rPr lang="en-US" sz="1200" dirty="0"/>
              <a:t>(Supplement 2), S7‑S14. </a:t>
            </a:r>
            <a:r>
              <a:rPr lang="en-US" sz="1200" dirty="0">
                <a:hlinkClick r:id="rId4"/>
              </a:rPr>
              <a:t>https://doi.org/10.1097/MLR.0000000000000045</a:t>
            </a:r>
            <a:endParaRPr lang="en-US" sz="1200" dirty="0"/>
          </a:p>
          <a:p>
            <a:pPr marL="171450" indent="-171450">
              <a:buFont typeface="Arial" panose="020B0604020202020204" pitchFamily="34" charset="0"/>
              <a:buChar char="•"/>
            </a:pPr>
            <a:r>
              <a:rPr lang="en-US" sz="1200" dirty="0"/>
              <a:t>Manning, E., &amp; Gagnon, M. (2017). The complex patient : A concept clarification. </a:t>
            </a:r>
            <a:r>
              <a:rPr lang="en-US" sz="1200" i="1" dirty="0"/>
              <a:t>Nursing &amp; Health Sciences</a:t>
            </a:r>
            <a:r>
              <a:rPr lang="en-US" sz="1200" dirty="0"/>
              <a:t>, </a:t>
            </a:r>
            <a:r>
              <a:rPr lang="en-US" sz="1200" i="1" dirty="0"/>
              <a:t>19</a:t>
            </a:r>
            <a:r>
              <a:rPr lang="en-US" sz="1200" dirty="0"/>
              <a:t>(1), 13‑21. </a:t>
            </a:r>
            <a:r>
              <a:rPr lang="en-US" sz="1200" dirty="0">
                <a:hlinkClick r:id="rId5"/>
              </a:rPr>
              <a:t>https://doi.org/10.1111/nhs.12320</a:t>
            </a:r>
            <a:endParaRPr lang="en-US" sz="1200" dirty="0"/>
          </a:p>
          <a:p>
            <a:pPr marL="171450" indent="-171450">
              <a:buFont typeface="Arial" panose="020B0604020202020204" pitchFamily="34" charset="0"/>
              <a:buChar char="•"/>
            </a:pPr>
            <a:r>
              <a:rPr lang="fr-FR" sz="1200" dirty="0">
                <a:latin typeface="Calibri Light" panose="020F0302020204030204" pitchFamily="34" charset="0"/>
                <a:cs typeface="Calibri Light" panose="020F0302020204030204" pitchFamily="34" charset="0"/>
              </a:rPr>
              <a:t>Alvarez Irusta, Lucia ; Belche, Jean-Luc ; </a:t>
            </a:r>
            <a:r>
              <a:rPr lang="fr-FR" sz="1200" dirty="0" err="1">
                <a:latin typeface="Calibri Light" panose="020F0302020204030204" pitchFamily="34" charset="0"/>
                <a:cs typeface="Calibri Light" panose="020F0302020204030204" pitchFamily="34" charset="0"/>
              </a:rPr>
              <a:t>Biston</a:t>
            </a:r>
            <a:r>
              <a:rPr lang="fr-FR" sz="1200" dirty="0">
                <a:latin typeface="Calibri Light" panose="020F0302020204030204" pitchFamily="34" charset="0"/>
                <a:cs typeface="Calibri Light" panose="020F0302020204030204" pitchFamily="34" charset="0"/>
              </a:rPr>
              <a:t>, Christine ; </a:t>
            </a:r>
            <a:r>
              <a:rPr lang="fr-FR" sz="1200" dirty="0" err="1">
                <a:latin typeface="Calibri Light" panose="020F0302020204030204" pitchFamily="34" charset="0"/>
                <a:cs typeface="Calibri Light" panose="020F0302020204030204" pitchFamily="34" charset="0"/>
              </a:rPr>
              <a:t>Buret</a:t>
            </a:r>
            <a:r>
              <a:rPr lang="fr-FR" sz="1200" dirty="0">
                <a:latin typeface="Calibri Light" panose="020F0302020204030204" pitchFamily="34" charset="0"/>
                <a:cs typeface="Calibri Light" panose="020F0302020204030204" pitchFamily="34" charset="0"/>
              </a:rPr>
              <a:t>, Laetitia ; D'Ans, Pierre ; et. al. </a:t>
            </a:r>
            <a:r>
              <a:rPr lang="fr-FR" sz="1200" i="1" dirty="0">
                <a:latin typeface="Calibri Light" panose="020F0302020204030204" pitchFamily="34" charset="0"/>
                <a:cs typeface="Calibri Light" panose="020F0302020204030204" pitchFamily="34" charset="0"/>
              </a:rPr>
              <a:t>Un livre blanc de la première ligne en Belgique francophone.</a:t>
            </a:r>
            <a:r>
              <a:rPr lang="fr-FR" sz="1200" dirty="0">
                <a:latin typeface="Calibri Light" panose="020F0302020204030204" pitchFamily="34" charset="0"/>
                <a:cs typeface="Calibri Light" panose="020F0302020204030204" pitchFamily="34" charset="0"/>
              </a:rPr>
              <a:t> (2020) 116 pages</a:t>
            </a:r>
            <a:endParaRPr lang="fr-BE" sz="1200" dirty="0">
              <a:latin typeface="Calibri Light" panose="020F0302020204030204" pitchFamily="34" charset="0"/>
              <a:cs typeface="Calibri Light" panose="020F0302020204030204" pitchFamily="34" charset="0"/>
            </a:endParaRPr>
          </a:p>
          <a:p>
            <a:pPr marL="171450" indent="-171450">
              <a:buFont typeface="Arial" panose="020B0604020202020204" pitchFamily="34" charset="0"/>
              <a:buChar char="•"/>
            </a:pPr>
            <a:r>
              <a:rPr lang="fr-FR" sz="1200" dirty="0"/>
              <a:t>Busnel, C., Ludwig, C., &amp; Da Rocha Rodrigues, M. G. (2020). La complexité dans la pratique infirmière : Vers un nouveau cadre conceptuel dans les soins infirmiers. </a:t>
            </a:r>
            <a:r>
              <a:rPr lang="fr-FR" sz="1200" i="1" dirty="0"/>
              <a:t>Recherche en soins infirmiers</a:t>
            </a:r>
            <a:r>
              <a:rPr lang="fr-FR" sz="1200" dirty="0"/>
              <a:t>, </a:t>
            </a:r>
            <a:r>
              <a:rPr lang="fr-FR" sz="1200" i="1" dirty="0"/>
              <a:t>140</a:t>
            </a:r>
            <a:r>
              <a:rPr lang="fr-FR" sz="1200" dirty="0"/>
              <a:t>(1), 7‑16. </a:t>
            </a:r>
            <a:r>
              <a:rPr lang="fr-FR" sz="1200" dirty="0">
                <a:hlinkClick r:id="rId6"/>
              </a:rPr>
              <a:t>https://doi.org/10.3917/rsi.140.0007</a:t>
            </a:r>
            <a:endParaRPr lang="fr-FR" sz="1200" dirty="0"/>
          </a:p>
          <a:p>
            <a:r>
              <a:rPr lang="fr-FR" sz="2000" dirty="0"/>
              <a:t>Approche réaliste </a:t>
            </a:r>
          </a:p>
          <a:p>
            <a:pPr marL="171450" indent="-171450">
              <a:buFont typeface="Arial" panose="020B0604020202020204" pitchFamily="34" charset="0"/>
              <a:buChar char="•"/>
            </a:pPr>
            <a:r>
              <a:rPr lang="en-US" sz="1200" dirty="0"/>
              <a:t>Pawson, R., &amp; Tilley, N. (2021). Realistic Evaluation. </a:t>
            </a:r>
            <a:r>
              <a:rPr lang="en-US" sz="1200" dirty="0">
                <a:hlinkClick r:id="rId7"/>
              </a:rPr>
              <a:t>https://us.sagepub.com/en-us/nam/realistic-evaluation/book205276</a:t>
            </a:r>
            <a:endParaRPr lang="en-US" sz="1200" dirty="0"/>
          </a:p>
          <a:p>
            <a:pPr marL="171450" indent="-171450">
              <a:buFont typeface="Arial" panose="020B0604020202020204" pitchFamily="34" charset="0"/>
              <a:buChar char="•"/>
            </a:pPr>
            <a:r>
              <a:rPr lang="fr-FR" sz="1200" dirty="0"/>
              <a:t>https://www.ramesesproject.org/</a:t>
            </a:r>
          </a:p>
          <a:p>
            <a:r>
              <a:rPr lang="en-US" sz="2000" dirty="0" err="1"/>
              <a:t>Théorie</a:t>
            </a:r>
            <a:r>
              <a:rPr lang="en-US" sz="2000" dirty="0"/>
              <a:t> </a:t>
            </a:r>
            <a:r>
              <a:rPr lang="en-US" sz="2000" dirty="0" err="1"/>
              <a:t>d’auto-détermination</a:t>
            </a:r>
            <a:r>
              <a:rPr lang="en-US" sz="2000" dirty="0"/>
              <a:t> </a:t>
            </a:r>
          </a:p>
          <a:p>
            <a:pPr marL="171450" indent="-171450">
              <a:buFont typeface="Arial" panose="020B0604020202020204" pitchFamily="34" charset="0"/>
              <a:buChar char="•"/>
            </a:pPr>
            <a:r>
              <a:rPr lang="en-US" sz="1200" dirty="0">
                <a:hlinkClick r:id="rId8"/>
              </a:rPr>
              <a:t>https://selfdeterminationtheory.org/</a:t>
            </a:r>
            <a:endParaRPr lang="en-US" sz="1200" dirty="0"/>
          </a:p>
          <a:p>
            <a:pPr marL="171450" indent="-171450">
              <a:buFont typeface="Arial" panose="020B0604020202020204" pitchFamily="34" charset="0"/>
              <a:buChar char="•"/>
            </a:pPr>
            <a:r>
              <a:rPr lang="en-US" sz="1200" dirty="0"/>
              <a:t>Ryan, R. M., &amp; Deci, E. L. (2018). </a:t>
            </a:r>
            <a:r>
              <a:rPr lang="en-US" sz="1200" i="1" dirty="0"/>
              <a:t>Self-Determination  Theory.  Basic Psychological Needs in Motivation, Development and Wellness</a:t>
            </a:r>
            <a:r>
              <a:rPr lang="en-US" sz="1200" dirty="0"/>
              <a:t>. The Guilford Press.</a:t>
            </a:r>
          </a:p>
          <a:p>
            <a:pPr marL="171450" indent="-171450">
              <a:buFont typeface="Arial" panose="020B0604020202020204" pitchFamily="34" charset="0"/>
              <a:buChar char="•"/>
            </a:pPr>
            <a:endParaRPr lang="en-US" sz="1200" dirty="0"/>
          </a:p>
          <a:p>
            <a:endParaRPr lang="en-US" sz="2000" dirty="0">
              <a:effectLst/>
            </a:endParaRPr>
          </a:p>
        </p:txBody>
      </p:sp>
    </p:spTree>
    <p:extLst>
      <p:ext uri="{BB962C8B-B14F-4D97-AF65-F5344CB8AC3E}">
        <p14:creationId xmlns:p14="http://schemas.microsoft.com/office/powerpoint/2010/main" val="186534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extLst/>
          </p:nvPr>
        </p:nvGraphicFramePr>
        <p:xfrm>
          <a:off x="1625600" y="1004712"/>
          <a:ext cx="7028543" cy="459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946871" y="78111"/>
            <a:ext cx="10515600" cy="1325563"/>
          </a:xfrm>
          <a:solidFill>
            <a:schemeClr val="bg1">
              <a:alpha val="19000"/>
            </a:schemeClr>
          </a:solidFill>
        </p:spPr>
        <p:txBody>
          <a:bodyPr>
            <a:normAutofit/>
          </a:bodyPr>
          <a:lstStyle/>
          <a:p>
            <a:r>
              <a:rPr lang="fr-BE" sz="4000" dirty="0">
                <a:latin typeface="Calibri Light" panose="020F0302020204030204" pitchFamily="34" charset="0"/>
                <a:cs typeface="Calibri Light" panose="020F0302020204030204" pitchFamily="34" charset="0"/>
              </a:rPr>
              <a:t>Thématique de l’étude</a:t>
            </a:r>
            <a:endParaRPr lang="fr-BE" sz="3600" dirty="0">
              <a:latin typeface="Candara" panose="020E0502030303020204" pitchFamily="34" charset="0"/>
            </a:endParaRPr>
          </a:p>
        </p:txBody>
      </p:sp>
      <p:sp>
        <p:nvSpPr>
          <p:cNvPr id="4" name="Espace réservé du numéro de diapositive 3"/>
          <p:cNvSpPr>
            <a:spLocks noGrp="1"/>
          </p:cNvSpPr>
          <p:nvPr>
            <p:ph type="sldNum" sz="quarter" idx="12"/>
          </p:nvPr>
        </p:nvSpPr>
        <p:spPr>
          <a:xfrm>
            <a:off x="8595624" y="6129017"/>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B0E48E-1D58-477C-ACA1-B9CDB22D3C77}" type="slidenum">
              <a:rPr kumimoji="0" lang="fr-B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Ellipse 2">
            <a:extLst>
              <a:ext uri="{FF2B5EF4-FFF2-40B4-BE49-F238E27FC236}">
                <a16:creationId xmlns:a16="http://schemas.microsoft.com/office/drawing/2014/main" id="{36666F93-39FB-4CFF-AC26-D80EBCB4C5E0}"/>
              </a:ext>
            </a:extLst>
          </p:cNvPr>
          <p:cNvSpPr/>
          <p:nvPr/>
        </p:nvSpPr>
        <p:spPr>
          <a:xfrm rot="5400000">
            <a:off x="4901452" y="2949019"/>
            <a:ext cx="1769416" cy="2808399"/>
          </a:xfrm>
          <a:prstGeom prst="ellipse">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18B90480-A216-4729-99A6-A19F741B6D61}"/>
              </a:ext>
            </a:extLst>
          </p:cNvPr>
          <p:cNvSpPr/>
          <p:nvPr/>
        </p:nvSpPr>
        <p:spPr>
          <a:xfrm>
            <a:off x="5499764" y="3149600"/>
            <a:ext cx="3769624" cy="2162629"/>
          </a:xfrm>
          <a:prstGeom prst="ellipse">
            <a:avLst/>
          </a:prstGeom>
          <a:noFill/>
          <a:ln w="57150" cmpd="thinThick">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égende : encadrée 6">
            <a:extLst>
              <a:ext uri="{FF2B5EF4-FFF2-40B4-BE49-F238E27FC236}">
                <a16:creationId xmlns:a16="http://schemas.microsoft.com/office/drawing/2014/main" id="{7066EE17-5975-4701-8E98-DD329ADC1C5A}"/>
              </a:ext>
            </a:extLst>
          </p:cNvPr>
          <p:cNvSpPr/>
          <p:nvPr/>
        </p:nvSpPr>
        <p:spPr>
          <a:xfrm>
            <a:off x="9967224" y="3983145"/>
            <a:ext cx="1932511" cy="1252847"/>
          </a:xfrm>
          <a:prstGeom prst="borderCallout1">
            <a:avLst>
              <a:gd name="adj1" fmla="val 18750"/>
              <a:gd name="adj2" fmla="val -8333"/>
              <a:gd name="adj3" fmla="val -23519"/>
              <a:gd name="adj4" fmla="val -49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Approches collaboratives  au sein de la première ligne</a:t>
            </a: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Légende : encadrée 10">
            <a:extLst>
              <a:ext uri="{FF2B5EF4-FFF2-40B4-BE49-F238E27FC236}">
                <a16:creationId xmlns:a16="http://schemas.microsoft.com/office/drawing/2014/main" id="{AD4D1AF6-B321-4794-866E-344A7C640F1A}"/>
              </a:ext>
            </a:extLst>
          </p:cNvPr>
          <p:cNvSpPr/>
          <p:nvPr/>
        </p:nvSpPr>
        <p:spPr>
          <a:xfrm>
            <a:off x="946871" y="3983146"/>
            <a:ext cx="1806058" cy="1206010"/>
          </a:xfrm>
          <a:prstGeom prst="borderCallout1">
            <a:avLst>
              <a:gd name="adj1" fmla="val 58560"/>
              <a:gd name="adj2" fmla="val 99205"/>
              <a:gd name="adj3" fmla="val 63635"/>
              <a:gd name="adj4" fmla="val 1990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Approches collaboratives  avec  la deuxième ligne</a:t>
            </a:r>
            <a:endParaRPr kumimoji="0" lang="fr-BE" sz="1800" b="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659A909B-070B-422B-BB8D-182B9526AD4E}"/>
              </a:ext>
            </a:extLst>
          </p:cNvPr>
          <p:cNvPicPr>
            <a:picLocks noChangeAspect="1"/>
          </p:cNvPicPr>
          <p:nvPr/>
        </p:nvPicPr>
        <p:blipFill>
          <a:blip r:embed="rId8"/>
          <a:stretch>
            <a:fillRect/>
          </a:stretch>
        </p:blipFill>
        <p:spPr>
          <a:xfrm>
            <a:off x="7082078" y="4274755"/>
            <a:ext cx="914400" cy="914400"/>
          </a:xfrm>
          <a:prstGeom prst="rect">
            <a:avLst/>
          </a:prstGeom>
        </p:spPr>
      </p:pic>
      <p:pic>
        <p:nvPicPr>
          <p:cNvPr id="13" name="Graphique 12" descr="Grouper">
            <a:extLst>
              <a:ext uri="{FF2B5EF4-FFF2-40B4-BE49-F238E27FC236}">
                <a16:creationId xmlns:a16="http://schemas.microsoft.com/office/drawing/2014/main" id="{89F80F6B-43EA-46C6-A5A2-BA33A78B1B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88196" y="3635829"/>
            <a:ext cx="914400" cy="914400"/>
          </a:xfrm>
          <a:prstGeom prst="rect">
            <a:avLst/>
          </a:prstGeom>
        </p:spPr>
      </p:pic>
    </p:spTree>
    <p:extLst>
      <p:ext uri="{BB962C8B-B14F-4D97-AF65-F5344CB8AC3E}">
        <p14:creationId xmlns:p14="http://schemas.microsoft.com/office/powerpoint/2010/main" val="412713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C1EA3B-6403-400A-8A0C-F967B63D4487}"/>
              </a:ext>
            </a:extLst>
          </p:cNvPr>
          <p:cNvSpPr>
            <a:spLocks noGrp="1"/>
          </p:cNvSpPr>
          <p:nvPr>
            <p:ph type="title"/>
          </p:nvPr>
        </p:nvSpPr>
        <p:spPr>
          <a:xfrm>
            <a:off x="524691" y="136525"/>
            <a:ext cx="10515600" cy="1325563"/>
          </a:xfrm>
        </p:spPr>
        <p:txBody>
          <a:bodyPr/>
          <a:lstStyle/>
          <a:p>
            <a:r>
              <a:rPr lang="fr-FR" dirty="0"/>
              <a:t>Etapes de l’étude</a:t>
            </a:r>
            <a:endParaRPr lang="fr-BE" dirty="0"/>
          </a:p>
        </p:txBody>
      </p:sp>
      <p:sp>
        <p:nvSpPr>
          <p:cNvPr id="3" name="Espace réservé du contenu 2">
            <a:extLst>
              <a:ext uri="{FF2B5EF4-FFF2-40B4-BE49-F238E27FC236}">
                <a16:creationId xmlns:a16="http://schemas.microsoft.com/office/drawing/2014/main" id="{49CF850A-0DA6-40A8-9BAF-5A9E2EC66A70}"/>
              </a:ext>
            </a:extLst>
          </p:cNvPr>
          <p:cNvSpPr>
            <a:spLocks noGrp="1"/>
          </p:cNvSpPr>
          <p:nvPr>
            <p:ph idx="1"/>
          </p:nvPr>
        </p:nvSpPr>
        <p:spPr>
          <a:xfrm>
            <a:off x="726989" y="1454922"/>
            <a:ext cx="10515600" cy="4351338"/>
          </a:xfrm>
        </p:spPr>
        <p:txBody>
          <a:bodyPr>
            <a:normAutofit/>
          </a:bodyPr>
          <a:lstStyle/>
          <a:p>
            <a:pPr marL="0" indent="0">
              <a:buNone/>
            </a:pPr>
            <a:r>
              <a:rPr lang="fr-FR" b="1" dirty="0"/>
              <a:t>Phase préparatoire</a:t>
            </a:r>
          </a:p>
          <a:p>
            <a:pPr marL="0" indent="0">
              <a:buNone/>
            </a:pPr>
            <a:endParaRPr lang="fr-FR" dirty="0"/>
          </a:p>
          <a:p>
            <a:pPr marL="0" indent="0">
              <a:buNone/>
            </a:pPr>
            <a:r>
              <a:rPr lang="fr-FR" b="1" dirty="0"/>
              <a:t>Phase exploratoire </a:t>
            </a:r>
          </a:p>
          <a:p>
            <a:r>
              <a:rPr lang="fr-FR" sz="2800" dirty="0"/>
              <a:t>Trajectoires de soins des personnes souffrant de plaie chronique soignées à domicile</a:t>
            </a:r>
          </a:p>
          <a:p>
            <a:r>
              <a:rPr lang="fr-FR" sz="2800" dirty="0"/>
              <a:t>Récits des situations complexes à domicile et la collaboration interprofessionnelle </a:t>
            </a:r>
            <a:endParaRPr lang="fr-FR" dirty="0"/>
          </a:p>
          <a:p>
            <a:pPr marL="0" indent="0">
              <a:buNone/>
            </a:pPr>
            <a:r>
              <a:rPr lang="fr-FR" dirty="0">
                <a:solidFill>
                  <a:schemeClr val="bg1">
                    <a:lumMod val="75000"/>
                  </a:schemeClr>
                </a:solidFill>
              </a:rPr>
              <a:t>Etude de cas</a:t>
            </a:r>
          </a:p>
          <a:p>
            <a:pPr marL="0" indent="0">
              <a:buNone/>
            </a:pPr>
            <a:endParaRPr lang="fr-FR" dirty="0"/>
          </a:p>
          <a:p>
            <a:endParaRPr lang="fr-FR" dirty="0"/>
          </a:p>
          <a:p>
            <a:pPr marL="0" indent="0">
              <a:buNone/>
            </a:pPr>
            <a:endParaRPr lang="fr-FR" dirty="0"/>
          </a:p>
          <a:p>
            <a:pPr marL="0" indent="0">
              <a:buNone/>
            </a:pPr>
            <a:endParaRPr lang="fr-FR" dirty="0"/>
          </a:p>
          <a:p>
            <a:pPr marL="201168" lvl="1" indent="0">
              <a:buNone/>
            </a:pPr>
            <a:endParaRPr lang="fr-FR" dirty="0"/>
          </a:p>
          <a:p>
            <a:pPr marL="0" indent="0">
              <a:buNone/>
            </a:pPr>
            <a:endParaRPr lang="fr-FR" dirty="0"/>
          </a:p>
          <a:p>
            <a:endParaRPr lang="fr-BE" dirty="0"/>
          </a:p>
        </p:txBody>
      </p:sp>
      <p:sp>
        <p:nvSpPr>
          <p:cNvPr id="4" name="Espace réservé de la date 3">
            <a:extLst>
              <a:ext uri="{FF2B5EF4-FFF2-40B4-BE49-F238E27FC236}">
                <a16:creationId xmlns:a16="http://schemas.microsoft.com/office/drawing/2014/main" id="{07F17180-77A7-4B12-9AB4-C4E294C1CEE5}"/>
              </a:ext>
            </a:extLst>
          </p:cNvPr>
          <p:cNvSpPr>
            <a:spLocks noGrp="1"/>
          </p:cNvSpPr>
          <p:nvPr>
            <p:ph type="dt" sz="half" idx="10"/>
          </p:nvPr>
        </p:nvSpPr>
        <p:spPr/>
        <p:txBody>
          <a:bodyPr/>
          <a:lstStyle/>
          <a:p>
            <a:r>
              <a:rPr lang="fr-BE"/>
              <a:t>29/09/2022</a:t>
            </a:r>
          </a:p>
        </p:txBody>
      </p:sp>
      <p:sp>
        <p:nvSpPr>
          <p:cNvPr id="5" name="Espace réservé du pied de page 4">
            <a:extLst>
              <a:ext uri="{FF2B5EF4-FFF2-40B4-BE49-F238E27FC236}">
                <a16:creationId xmlns:a16="http://schemas.microsoft.com/office/drawing/2014/main" id="{B3304A17-6CA8-4E9B-8E94-CCB670CD2353}"/>
              </a:ext>
            </a:extLst>
          </p:cNvPr>
          <p:cNvSpPr>
            <a:spLocks noGrp="1"/>
          </p:cNvSpPr>
          <p:nvPr>
            <p:ph type="ftr" sz="quarter" idx="11"/>
          </p:nvPr>
        </p:nvSpPr>
        <p:spPr/>
        <p:txBody>
          <a:bodyPr/>
          <a:lstStyle/>
          <a:p>
            <a:r>
              <a:rPr lang="fr-BE" dirty="0"/>
              <a:t>Midis scientifiques de BE-HIVE</a:t>
            </a:r>
          </a:p>
        </p:txBody>
      </p:sp>
      <p:sp>
        <p:nvSpPr>
          <p:cNvPr id="6" name="Espace réservé du numéro de diapositive 5">
            <a:extLst>
              <a:ext uri="{FF2B5EF4-FFF2-40B4-BE49-F238E27FC236}">
                <a16:creationId xmlns:a16="http://schemas.microsoft.com/office/drawing/2014/main" id="{F22FADC8-D5F4-4A78-AFEF-CDD54EEF1E39}"/>
              </a:ext>
            </a:extLst>
          </p:cNvPr>
          <p:cNvSpPr>
            <a:spLocks noGrp="1"/>
          </p:cNvSpPr>
          <p:nvPr>
            <p:ph type="sldNum" sz="quarter" idx="12"/>
          </p:nvPr>
        </p:nvSpPr>
        <p:spPr/>
        <p:txBody>
          <a:bodyPr/>
          <a:lstStyle/>
          <a:p>
            <a:fld id="{91177CE0-573E-4EC1-B016-9701DCDED67B}" type="slidenum">
              <a:rPr lang="fr-BE" smtClean="0"/>
              <a:t>3</a:t>
            </a:fld>
            <a:endParaRPr lang="fr-BE" dirty="0"/>
          </a:p>
        </p:txBody>
      </p:sp>
    </p:spTree>
    <p:extLst>
      <p:ext uri="{BB962C8B-B14F-4D97-AF65-F5344CB8AC3E}">
        <p14:creationId xmlns:p14="http://schemas.microsoft.com/office/powerpoint/2010/main" val="33531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95AA5-4E5D-4BEA-9E6B-E3B141735241}"/>
              </a:ext>
            </a:extLst>
          </p:cNvPr>
          <p:cNvSpPr>
            <a:spLocks noGrp="1"/>
          </p:cNvSpPr>
          <p:nvPr>
            <p:ph type="title"/>
          </p:nvPr>
        </p:nvSpPr>
        <p:spPr/>
        <p:txBody>
          <a:bodyPr>
            <a:normAutofit/>
          </a:bodyPr>
          <a:lstStyle/>
          <a:p>
            <a:r>
              <a:rPr lang="fr-FR" sz="3600" dirty="0"/>
              <a:t>Contexte de collaboration en première ligne, les soins de plaie chronique </a:t>
            </a:r>
            <a:r>
              <a:rPr lang="fr-FR" sz="2400" dirty="0"/>
              <a:t>(phase préparatoire) </a:t>
            </a:r>
            <a:endParaRPr lang="fr-BE" sz="2400" dirty="0"/>
          </a:p>
        </p:txBody>
      </p:sp>
      <p:sp>
        <p:nvSpPr>
          <p:cNvPr id="3" name="Espace réservé du contenu 2">
            <a:extLst>
              <a:ext uri="{FF2B5EF4-FFF2-40B4-BE49-F238E27FC236}">
                <a16:creationId xmlns:a16="http://schemas.microsoft.com/office/drawing/2014/main" id="{F547624B-070C-46D1-BE48-4D1A62985EE6}"/>
              </a:ext>
            </a:extLst>
          </p:cNvPr>
          <p:cNvSpPr>
            <a:spLocks noGrp="1"/>
          </p:cNvSpPr>
          <p:nvPr>
            <p:ph idx="1"/>
          </p:nvPr>
        </p:nvSpPr>
        <p:spPr/>
        <p:txBody>
          <a:bodyPr>
            <a:normAutofit/>
          </a:bodyPr>
          <a:lstStyle/>
          <a:p>
            <a:pPr marL="0" indent="0">
              <a:buNone/>
            </a:pPr>
            <a:r>
              <a:rPr lang="fr-FR" dirty="0"/>
              <a:t>Médecin généraliste et </a:t>
            </a:r>
            <a:r>
              <a:rPr lang="fr-FR" dirty="0" err="1"/>
              <a:t>infirmier∙e</a:t>
            </a:r>
            <a:r>
              <a:rPr lang="fr-FR" dirty="0"/>
              <a:t> </a:t>
            </a:r>
          </a:p>
          <a:p>
            <a:pPr marL="0" indent="0">
              <a:buNone/>
            </a:pPr>
            <a:r>
              <a:rPr lang="fr-FR" dirty="0"/>
              <a:t>Compétences en soins de plaie: formation, pratique, expertise</a:t>
            </a:r>
          </a:p>
          <a:p>
            <a:pPr>
              <a:buFont typeface="Symbol" panose="05050102010706020507" pitchFamily="18" charset="2"/>
              <a:buChar char="Þ"/>
            </a:pPr>
            <a:r>
              <a:rPr lang="fr-FR" sz="2000" dirty="0"/>
              <a:t>degré d’autonomie de l’infirmier∙e est modulée par la confiance (dans la compétence) </a:t>
            </a:r>
          </a:p>
          <a:p>
            <a:pPr>
              <a:buFont typeface="Symbol" panose="05050102010706020507" pitchFamily="18" charset="2"/>
              <a:buChar char="Þ"/>
            </a:pPr>
            <a:r>
              <a:rPr lang="fr-FR" sz="2000" dirty="0"/>
              <a:t>accord sur la nécessité d’une approche collaborative </a:t>
            </a:r>
          </a:p>
          <a:p>
            <a:pPr>
              <a:buFont typeface="Symbol" panose="05050102010706020507" pitchFamily="18" charset="2"/>
              <a:buChar char="Þ"/>
            </a:pPr>
            <a:r>
              <a:rPr lang="fr-FR" sz="2000" dirty="0"/>
              <a:t>médecins généralistes et infirmier∙e∙s ont des rôles complémentaires dans le suivi </a:t>
            </a:r>
          </a:p>
          <a:p>
            <a:pPr marL="457200" lvl="1" indent="0">
              <a:buNone/>
            </a:pPr>
            <a:endParaRPr lang="fr-FR" sz="2000" dirty="0"/>
          </a:p>
        </p:txBody>
      </p:sp>
      <p:sp>
        <p:nvSpPr>
          <p:cNvPr id="4" name="Espace réservé de la date 3">
            <a:extLst>
              <a:ext uri="{FF2B5EF4-FFF2-40B4-BE49-F238E27FC236}">
                <a16:creationId xmlns:a16="http://schemas.microsoft.com/office/drawing/2014/main" id="{287AA842-1C63-4FC9-AC50-44F567388D0A}"/>
              </a:ext>
            </a:extLst>
          </p:cNvPr>
          <p:cNvSpPr>
            <a:spLocks noGrp="1"/>
          </p:cNvSpPr>
          <p:nvPr>
            <p:ph type="dt" sz="half" idx="10"/>
          </p:nvPr>
        </p:nvSpPr>
        <p:spPr/>
        <p:txBody>
          <a:bodyPr/>
          <a:lstStyle/>
          <a:p>
            <a:r>
              <a:rPr lang="fr-BE"/>
              <a:t>29/09/2022</a:t>
            </a:r>
          </a:p>
        </p:txBody>
      </p:sp>
      <p:sp>
        <p:nvSpPr>
          <p:cNvPr id="5" name="Espace réservé du pied de page 4">
            <a:extLst>
              <a:ext uri="{FF2B5EF4-FFF2-40B4-BE49-F238E27FC236}">
                <a16:creationId xmlns:a16="http://schemas.microsoft.com/office/drawing/2014/main" id="{89F3F384-0F57-4780-8BF8-3267C2E3309C}"/>
              </a:ext>
            </a:extLst>
          </p:cNvPr>
          <p:cNvSpPr>
            <a:spLocks noGrp="1"/>
          </p:cNvSpPr>
          <p:nvPr>
            <p:ph type="ftr" sz="quarter" idx="11"/>
          </p:nvPr>
        </p:nvSpPr>
        <p:spPr/>
        <p:txBody>
          <a:bodyPr/>
          <a:lstStyle/>
          <a:p>
            <a:r>
              <a:rPr lang="fr-BE" dirty="0"/>
              <a:t>Midis scientifiques de BE-HIVE</a:t>
            </a:r>
          </a:p>
        </p:txBody>
      </p:sp>
      <p:sp>
        <p:nvSpPr>
          <p:cNvPr id="6" name="Espace réservé du numéro de diapositive 5">
            <a:extLst>
              <a:ext uri="{FF2B5EF4-FFF2-40B4-BE49-F238E27FC236}">
                <a16:creationId xmlns:a16="http://schemas.microsoft.com/office/drawing/2014/main" id="{5FEA48E4-BC72-4820-8DEB-4498E6885AE4}"/>
              </a:ext>
            </a:extLst>
          </p:cNvPr>
          <p:cNvSpPr>
            <a:spLocks noGrp="1"/>
          </p:cNvSpPr>
          <p:nvPr>
            <p:ph type="sldNum" sz="quarter" idx="12"/>
          </p:nvPr>
        </p:nvSpPr>
        <p:spPr/>
        <p:txBody>
          <a:bodyPr/>
          <a:lstStyle/>
          <a:p>
            <a:fld id="{91177CE0-573E-4EC1-B016-9701DCDED67B}" type="slidenum">
              <a:rPr lang="fr-BE" smtClean="0"/>
              <a:t>4</a:t>
            </a:fld>
            <a:endParaRPr lang="fr-BE" dirty="0"/>
          </a:p>
        </p:txBody>
      </p:sp>
      <p:sp>
        <p:nvSpPr>
          <p:cNvPr id="9" name="ZoneTexte 8">
            <a:extLst>
              <a:ext uri="{FF2B5EF4-FFF2-40B4-BE49-F238E27FC236}">
                <a16:creationId xmlns:a16="http://schemas.microsoft.com/office/drawing/2014/main" id="{CF5B6AAB-4703-4858-AFB2-CEE16472A08B}"/>
              </a:ext>
            </a:extLst>
          </p:cNvPr>
          <p:cNvSpPr txBox="1"/>
          <p:nvPr/>
        </p:nvSpPr>
        <p:spPr>
          <a:xfrm>
            <a:off x="746760" y="4012588"/>
            <a:ext cx="10515600" cy="1938992"/>
          </a:xfrm>
          <a:prstGeom prst="rect">
            <a:avLst/>
          </a:prstGeom>
          <a:solidFill>
            <a:schemeClr val="accent4">
              <a:lumMod val="40000"/>
              <a:lumOff val="60000"/>
            </a:schemeClr>
          </a:solidFill>
        </p:spPr>
        <p:txBody>
          <a:bodyPr wrap="square" rtlCol="0">
            <a:spAutoFit/>
          </a:bodyPr>
          <a:lstStyle/>
          <a:p>
            <a:r>
              <a:rPr lang="fr-FR" sz="2400" dirty="0">
                <a:latin typeface="Calibri Light" panose="020F0302020204030204" pitchFamily="34" charset="0"/>
                <a:cs typeface="Calibri Light" panose="020F0302020204030204" pitchFamily="34" charset="0"/>
              </a:rPr>
              <a:t> [complémentarité] « </a:t>
            </a:r>
            <a:r>
              <a:rPr lang="fr-FR" sz="2400" i="1" dirty="0">
                <a:latin typeface="Calibri Light" panose="020F0302020204030204" pitchFamily="34" charset="0"/>
                <a:cs typeface="Calibri Light" panose="020F0302020204030204" pitchFamily="34" charset="0"/>
              </a:rPr>
              <a:t>quand on prenait en compte la plaie, en référer toute suite au médecin titulaire. Et le médecin titulaire de lui, il commençait déjà avec des échographies des membres pour voir [le problème] Et puis, après nous on avait liberté pour appliquer sur la plaie, en se disant qu'on pouvait mettre ce qu'on voulait </a:t>
            </a:r>
            <a:r>
              <a:rPr lang="fr-FR" sz="2400" dirty="0">
                <a:latin typeface="Calibri Light" panose="020F0302020204030204" pitchFamily="34" charset="0"/>
                <a:cs typeface="Calibri Light" panose="020F0302020204030204" pitchFamily="34" charset="0"/>
              </a:rPr>
              <a:t>»_H1_I3 »</a:t>
            </a:r>
          </a:p>
        </p:txBody>
      </p:sp>
    </p:spTree>
    <p:extLst>
      <p:ext uri="{BB962C8B-B14F-4D97-AF65-F5344CB8AC3E}">
        <p14:creationId xmlns:p14="http://schemas.microsoft.com/office/powerpoint/2010/main" val="39348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63333-5D93-474C-B2A9-6058CD620D10}"/>
              </a:ext>
            </a:extLst>
          </p:cNvPr>
          <p:cNvSpPr>
            <a:spLocks noGrp="1"/>
          </p:cNvSpPr>
          <p:nvPr>
            <p:ph type="title"/>
          </p:nvPr>
        </p:nvSpPr>
        <p:spPr/>
        <p:txBody>
          <a:bodyPr>
            <a:normAutofit/>
          </a:bodyPr>
          <a:lstStyle/>
          <a:p>
            <a:r>
              <a:rPr lang="fr-FR" sz="3600" dirty="0"/>
              <a:t>Les  personnes souffrant de plaies chroniques dans le contexte belge </a:t>
            </a:r>
            <a:r>
              <a:rPr lang="fr-FR" sz="2400" dirty="0"/>
              <a:t>(analyse de trajectoires)  </a:t>
            </a:r>
            <a:endParaRPr lang="fr-BE" sz="2400" dirty="0"/>
          </a:p>
        </p:txBody>
      </p:sp>
      <p:sp>
        <p:nvSpPr>
          <p:cNvPr id="3" name="Espace réservé du contenu 2">
            <a:extLst>
              <a:ext uri="{FF2B5EF4-FFF2-40B4-BE49-F238E27FC236}">
                <a16:creationId xmlns:a16="http://schemas.microsoft.com/office/drawing/2014/main" id="{1F8E8F1E-1E9D-4A55-9BFE-4F4A645DD332}"/>
              </a:ext>
            </a:extLst>
          </p:cNvPr>
          <p:cNvSpPr>
            <a:spLocks noGrp="1"/>
          </p:cNvSpPr>
          <p:nvPr>
            <p:ph idx="1"/>
          </p:nvPr>
        </p:nvSpPr>
        <p:spPr>
          <a:xfrm>
            <a:off x="537275" y="1964195"/>
            <a:ext cx="10931471" cy="4528680"/>
          </a:xfrm>
        </p:spPr>
        <p:txBody>
          <a:bodyPr>
            <a:normAutofit/>
          </a:bodyPr>
          <a:lstStyle/>
          <a:p>
            <a:pPr marL="0" indent="0">
              <a:buNone/>
            </a:pPr>
            <a:endParaRPr lang="fr-BE" dirty="0">
              <a:latin typeface="Calibri Light" panose="020F0302020204030204" pitchFamily="34" charset="0"/>
              <a:cs typeface="Calibri Light" panose="020F0302020204030204" pitchFamily="34" charset="0"/>
            </a:endParaRPr>
          </a:p>
          <a:p>
            <a:pPr marL="0" indent="0">
              <a:buNone/>
            </a:pPr>
            <a:endParaRPr lang="fr-BE" dirty="0">
              <a:latin typeface="Calibri Light" panose="020F0302020204030204" pitchFamily="34" charset="0"/>
              <a:cs typeface="Calibri Light" panose="020F0302020204030204" pitchFamily="34" charset="0"/>
            </a:endParaRPr>
          </a:p>
          <a:p>
            <a:pPr marL="0" indent="0">
              <a:buNone/>
            </a:pPr>
            <a:endParaRPr lang="fr-BE" dirty="0"/>
          </a:p>
        </p:txBody>
      </p:sp>
      <p:sp>
        <p:nvSpPr>
          <p:cNvPr id="7" name="ZoneTexte 6">
            <a:extLst>
              <a:ext uri="{FF2B5EF4-FFF2-40B4-BE49-F238E27FC236}">
                <a16:creationId xmlns:a16="http://schemas.microsoft.com/office/drawing/2014/main" id="{36CFD36E-D9C9-4BDC-90CA-9C3F84678968}"/>
              </a:ext>
            </a:extLst>
          </p:cNvPr>
          <p:cNvSpPr txBox="1"/>
          <p:nvPr/>
        </p:nvSpPr>
        <p:spPr>
          <a:xfrm>
            <a:off x="3869550" y="1964195"/>
            <a:ext cx="6334179" cy="3293209"/>
          </a:xfrm>
          <a:prstGeom prst="rect">
            <a:avLst/>
          </a:prstGeom>
          <a:solidFill>
            <a:schemeClr val="accent4">
              <a:lumMod val="40000"/>
              <a:lumOff val="60000"/>
            </a:schemeClr>
          </a:solidFill>
        </p:spPr>
        <p:txBody>
          <a:bodyPr wrap="square" rtlCol="0">
            <a:spAutoFit/>
          </a:bodyPr>
          <a:lstStyle/>
          <a:p>
            <a:pPr algn="ctr"/>
            <a:r>
              <a:rPr lang="fr-BE" sz="3200" b="1" dirty="0">
                <a:latin typeface="Calibri Light" panose="020F0302020204030204" pitchFamily="34" charset="0"/>
                <a:cs typeface="Calibri Light" panose="020F0302020204030204" pitchFamily="34" charset="0"/>
              </a:rPr>
              <a:t>Opportunités </a:t>
            </a:r>
          </a:p>
          <a:p>
            <a:r>
              <a:rPr lang="fr-BE" sz="2400" dirty="0">
                <a:latin typeface="Calibri Light" panose="020F0302020204030204" pitchFamily="34" charset="0"/>
                <a:cs typeface="Calibri Light" panose="020F0302020204030204" pitchFamily="34" charset="0"/>
              </a:rPr>
              <a:t>Longues épisodes de soins de plaie à domicile  (</a:t>
            </a:r>
            <a:r>
              <a:rPr lang="fr-BE" sz="2400" dirty="0" err="1">
                <a:latin typeface="Calibri Light" panose="020F0302020204030204" pitchFamily="34" charset="0"/>
                <a:cs typeface="Calibri Light" panose="020F0302020204030204" pitchFamily="34" charset="0"/>
              </a:rPr>
              <a:t>infirmier.e.s</a:t>
            </a:r>
            <a:r>
              <a:rPr lang="fr-BE" sz="2400" dirty="0">
                <a:latin typeface="Calibri Light" panose="020F0302020204030204" pitchFamily="34" charset="0"/>
                <a:cs typeface="Calibri Light" panose="020F0302020204030204" pitchFamily="34" charset="0"/>
              </a:rPr>
              <a:t>)</a:t>
            </a:r>
          </a:p>
          <a:p>
            <a:pPr marL="457200" indent="-457200">
              <a:buFont typeface="Symbol" panose="05050102010706020507" pitchFamily="18" charset="2"/>
              <a:buChar char="Þ"/>
            </a:pPr>
            <a:r>
              <a:rPr lang="fr-FR" sz="2800" dirty="0">
                <a:latin typeface="Calibri Light" panose="020F0302020204030204" pitchFamily="34" charset="0"/>
                <a:cs typeface="Calibri Light" panose="020F0302020204030204" pitchFamily="34" charset="0"/>
              </a:rPr>
              <a:t>Connaissance de la personne dans son entourage (ressources et préférences)</a:t>
            </a:r>
          </a:p>
          <a:p>
            <a:pPr marL="457200" indent="-457200">
              <a:buFont typeface="Symbol" panose="05050102010706020507" pitchFamily="18" charset="2"/>
              <a:buChar char="Þ"/>
            </a:pPr>
            <a:r>
              <a:rPr lang="fr-FR" sz="2800" dirty="0">
                <a:latin typeface="Calibri Light" panose="020F0302020204030204" pitchFamily="34" charset="0"/>
                <a:cs typeface="Calibri Light" panose="020F0302020204030204" pitchFamily="34" charset="0"/>
              </a:rPr>
              <a:t>Veille</a:t>
            </a:r>
            <a:endParaRPr lang="fr-BE" sz="2800" dirty="0">
              <a:latin typeface="Calibri Light" panose="020F0302020204030204" pitchFamily="34" charset="0"/>
              <a:cs typeface="Calibri Light" panose="020F0302020204030204" pitchFamily="34" charset="0"/>
            </a:endParaRPr>
          </a:p>
          <a:p>
            <a:endParaRPr lang="fr-BE" sz="3600" dirty="0"/>
          </a:p>
        </p:txBody>
      </p:sp>
      <p:sp>
        <p:nvSpPr>
          <p:cNvPr id="8" name="ZoneTexte 7">
            <a:extLst>
              <a:ext uri="{FF2B5EF4-FFF2-40B4-BE49-F238E27FC236}">
                <a16:creationId xmlns:a16="http://schemas.microsoft.com/office/drawing/2014/main" id="{B1B02E7A-6AF2-4021-9148-C5B2DA226180}"/>
              </a:ext>
            </a:extLst>
          </p:cNvPr>
          <p:cNvSpPr txBox="1"/>
          <p:nvPr/>
        </p:nvSpPr>
        <p:spPr>
          <a:xfrm>
            <a:off x="2782840" y="1964195"/>
            <a:ext cx="8871885" cy="3847207"/>
          </a:xfrm>
          <a:prstGeom prst="rect">
            <a:avLst/>
          </a:prstGeom>
          <a:solidFill>
            <a:schemeClr val="accent4">
              <a:lumMod val="40000"/>
              <a:lumOff val="60000"/>
            </a:schemeClr>
          </a:solidFill>
        </p:spPr>
        <p:txBody>
          <a:bodyPr wrap="square" rtlCol="0">
            <a:spAutoFit/>
          </a:bodyPr>
          <a:lstStyle/>
          <a:p>
            <a:r>
              <a:rPr lang="fr-BE" sz="3200" b="1" dirty="0">
                <a:latin typeface="+mj-lt"/>
                <a:cs typeface="Calibri Light" panose="020F0302020204030204" pitchFamily="34" charset="0"/>
              </a:rPr>
              <a:t>							Défis </a:t>
            </a:r>
          </a:p>
          <a:p>
            <a:r>
              <a:rPr lang="fr-BE" sz="2000" dirty="0">
                <a:latin typeface="+mj-lt"/>
                <a:cs typeface="Calibri Light" panose="020F0302020204030204" pitchFamily="34" charset="0"/>
              </a:rPr>
              <a:t>Maladies chroniques</a:t>
            </a:r>
          </a:p>
          <a:p>
            <a:r>
              <a:rPr lang="fr-BE" sz="2000" dirty="0">
                <a:latin typeface="+mj-lt"/>
                <a:cs typeface="Calibri Light" panose="020F0302020204030204" pitchFamily="34" charset="0"/>
              </a:rPr>
              <a:t>Médicaments et analgésiques dans la durée</a:t>
            </a:r>
          </a:p>
          <a:p>
            <a:r>
              <a:rPr lang="fr-BE" sz="2000" dirty="0">
                <a:latin typeface="+mj-lt"/>
                <a:cs typeface="Calibri Light" panose="020F0302020204030204" pitchFamily="34" charset="0"/>
              </a:rPr>
              <a:t>Situations personnelles défavorables </a:t>
            </a:r>
          </a:p>
          <a:p>
            <a:endParaRPr lang="fr-BE" sz="2000" dirty="0">
              <a:latin typeface="+mj-lt"/>
              <a:cs typeface="Calibri Light" panose="020F0302020204030204" pitchFamily="34" charset="0"/>
            </a:endParaRPr>
          </a:p>
          <a:p>
            <a:r>
              <a:rPr lang="fr-BE" sz="2000" dirty="0">
                <a:latin typeface="+mj-lt"/>
                <a:cs typeface="Calibri Light" panose="020F0302020204030204" pitchFamily="34" charset="0"/>
              </a:rPr>
              <a:t>Nombreuses transitions</a:t>
            </a:r>
          </a:p>
          <a:p>
            <a:r>
              <a:rPr lang="fr-BE" sz="2000" dirty="0">
                <a:latin typeface="+mj-lt"/>
                <a:cs typeface="Calibri Light" panose="020F0302020204030204" pitchFamily="34" charset="0"/>
              </a:rPr>
              <a:t>Grand nombre de prestataires de soins impliqués </a:t>
            </a:r>
          </a:p>
          <a:p>
            <a:endParaRPr lang="fr-FR" sz="2000" dirty="0">
              <a:latin typeface="+mj-lt"/>
              <a:cs typeface="Calibri Light" panose="020F0302020204030204" pitchFamily="34" charset="0"/>
            </a:endParaRPr>
          </a:p>
          <a:p>
            <a:pPr marL="571500" indent="-571500">
              <a:buFont typeface="Symbol" panose="05050102010706020507" pitchFamily="18" charset="2"/>
              <a:buChar char="Þ"/>
            </a:pPr>
            <a:r>
              <a:rPr lang="fr-FR" sz="2400" dirty="0">
                <a:latin typeface="+mj-lt"/>
                <a:cs typeface="Calibri Light" panose="020F0302020204030204" pitchFamily="34" charset="0"/>
              </a:rPr>
              <a:t>Risque de rupture de la continuité de soins</a:t>
            </a:r>
          </a:p>
          <a:p>
            <a:pPr marL="571500" indent="-571500">
              <a:buFont typeface="Symbol" panose="05050102010706020507" pitchFamily="18" charset="2"/>
              <a:buChar char="Þ"/>
            </a:pPr>
            <a:r>
              <a:rPr lang="fr-FR" sz="2400" dirty="0">
                <a:latin typeface="+mj-lt"/>
                <a:cs typeface="Calibri Light" panose="020F0302020204030204" pitchFamily="34" charset="0"/>
              </a:rPr>
              <a:t>Besoins multiples et coordination</a:t>
            </a:r>
          </a:p>
          <a:p>
            <a:pPr marL="1485900" lvl="2" indent="-571500">
              <a:buFont typeface="Symbol" panose="05050102010706020507" pitchFamily="18" charset="2"/>
              <a:buChar char="Þ"/>
            </a:pPr>
            <a:r>
              <a:rPr lang="fr-FR" sz="2400" dirty="0">
                <a:latin typeface="+mj-lt"/>
                <a:cs typeface="Calibri Light" panose="020F0302020204030204" pitchFamily="34" charset="0"/>
              </a:rPr>
              <a:t>Zones grises dans le système de soins </a:t>
            </a:r>
          </a:p>
        </p:txBody>
      </p:sp>
      <p:pic>
        <p:nvPicPr>
          <p:cNvPr id="5" name="Graphique 4" descr="Femme">
            <a:extLst>
              <a:ext uri="{FF2B5EF4-FFF2-40B4-BE49-F238E27FC236}">
                <a16:creationId xmlns:a16="http://schemas.microsoft.com/office/drawing/2014/main" id="{8E644663-A816-469C-9304-6844EB16A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16" y="3000689"/>
            <a:ext cx="2403766" cy="2403766"/>
          </a:xfrm>
          <a:prstGeom prst="rect">
            <a:avLst/>
          </a:prstGeom>
        </p:spPr>
      </p:pic>
      <p:sp>
        <p:nvSpPr>
          <p:cNvPr id="4" name="Rectangle 3">
            <a:extLst>
              <a:ext uri="{FF2B5EF4-FFF2-40B4-BE49-F238E27FC236}">
                <a16:creationId xmlns:a16="http://schemas.microsoft.com/office/drawing/2014/main" id="{08EEAB4C-11C9-465E-9D19-B87953163D8B}"/>
              </a:ext>
            </a:extLst>
          </p:cNvPr>
          <p:cNvSpPr/>
          <p:nvPr/>
        </p:nvSpPr>
        <p:spPr>
          <a:xfrm>
            <a:off x="2556682" y="6194523"/>
            <a:ext cx="9938952" cy="430887"/>
          </a:xfrm>
          <a:prstGeom prst="rect">
            <a:avLst/>
          </a:prstGeom>
        </p:spPr>
        <p:txBody>
          <a:bodyPr wrap="square">
            <a:spAutoFit/>
          </a:bodyPr>
          <a:lstStyle/>
          <a:p>
            <a:r>
              <a:rPr lang="en-US" sz="1100" dirty="0"/>
              <a:t>Alvarez-Irusta, L., Van Durme, T., Lambert, A.-S., &amp; Macq, J. (2022). People with chronic wounds cared for at home in Belgium : Prevalence and exploration of care integration needs using health care trajectory analysis. </a:t>
            </a:r>
            <a:r>
              <a:rPr lang="en-US" sz="1100" i="1" dirty="0"/>
              <a:t>International Journal of Nursing Studies</a:t>
            </a:r>
            <a:r>
              <a:rPr lang="en-US" sz="1100" dirty="0"/>
              <a:t>, 104349 (in press). </a:t>
            </a:r>
            <a:r>
              <a:rPr lang="en-US" sz="1100" dirty="0">
                <a:hlinkClick r:id="rId6"/>
              </a:rPr>
              <a:t>https://doi.org/10.1016/j.ijnurstu.2022.104349</a:t>
            </a:r>
            <a:endParaRPr lang="en-US" sz="1100" dirty="0"/>
          </a:p>
        </p:txBody>
      </p:sp>
    </p:spTree>
    <p:custDataLst>
      <p:tags r:id="rId1"/>
    </p:custDataLst>
    <p:extLst>
      <p:ext uri="{BB962C8B-B14F-4D97-AF65-F5344CB8AC3E}">
        <p14:creationId xmlns:p14="http://schemas.microsoft.com/office/powerpoint/2010/main" val="673168944"/>
      </p:ext>
    </p:extLst>
  </p:cSld>
  <p:clrMapOvr>
    <a:masterClrMapping/>
  </p:clrMapOvr>
  <mc:AlternateContent xmlns:mc="http://schemas.openxmlformats.org/markup-compatibility/2006" xmlns:p14="http://schemas.microsoft.com/office/powerpoint/2010/main">
    <mc:Choice Requires="p14">
      <p:transition spd="slow" p14:dur="2000" advTm="113197"/>
    </mc:Choice>
    <mc:Fallback xmlns="">
      <p:transition spd="slow" advTm="113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63333-5D93-474C-B2A9-6058CD620D10}"/>
              </a:ext>
            </a:extLst>
          </p:cNvPr>
          <p:cNvSpPr>
            <a:spLocks noGrp="1"/>
          </p:cNvSpPr>
          <p:nvPr>
            <p:ph type="title"/>
          </p:nvPr>
        </p:nvSpPr>
        <p:spPr/>
        <p:txBody>
          <a:bodyPr>
            <a:normAutofit/>
          </a:bodyPr>
          <a:lstStyle/>
          <a:p>
            <a:r>
              <a:rPr lang="fr-FR" sz="3600" dirty="0"/>
              <a:t>Les  personnes souffrant de plaies chroniques dans le contexte belge </a:t>
            </a:r>
            <a:r>
              <a:rPr lang="fr-FR" sz="2400" dirty="0"/>
              <a:t>(analyse de trajectoires)  </a:t>
            </a:r>
            <a:endParaRPr lang="fr-BE" sz="2400" dirty="0"/>
          </a:p>
        </p:txBody>
      </p:sp>
      <p:sp>
        <p:nvSpPr>
          <p:cNvPr id="3" name="Espace réservé du contenu 2">
            <a:extLst>
              <a:ext uri="{FF2B5EF4-FFF2-40B4-BE49-F238E27FC236}">
                <a16:creationId xmlns:a16="http://schemas.microsoft.com/office/drawing/2014/main" id="{1F8E8F1E-1E9D-4A55-9BFE-4F4A645DD332}"/>
              </a:ext>
            </a:extLst>
          </p:cNvPr>
          <p:cNvSpPr>
            <a:spLocks noGrp="1"/>
          </p:cNvSpPr>
          <p:nvPr>
            <p:ph idx="1"/>
          </p:nvPr>
        </p:nvSpPr>
        <p:spPr>
          <a:xfrm>
            <a:off x="537275" y="1964195"/>
            <a:ext cx="10931471" cy="4528680"/>
          </a:xfrm>
        </p:spPr>
        <p:txBody>
          <a:bodyPr>
            <a:normAutofit/>
          </a:bodyPr>
          <a:lstStyle/>
          <a:p>
            <a:pPr marL="0" indent="0">
              <a:buNone/>
            </a:pPr>
            <a:endParaRPr lang="fr-BE" dirty="0">
              <a:latin typeface="Calibri Light" panose="020F0302020204030204" pitchFamily="34" charset="0"/>
              <a:cs typeface="Calibri Light" panose="020F0302020204030204" pitchFamily="34" charset="0"/>
            </a:endParaRPr>
          </a:p>
          <a:p>
            <a:pPr marL="0" indent="0">
              <a:buNone/>
            </a:pPr>
            <a:endParaRPr lang="fr-BE" dirty="0">
              <a:latin typeface="Calibri Light" panose="020F0302020204030204" pitchFamily="34" charset="0"/>
              <a:cs typeface="Calibri Light" panose="020F0302020204030204" pitchFamily="34" charset="0"/>
            </a:endParaRPr>
          </a:p>
          <a:p>
            <a:pPr marL="0" indent="0">
              <a:buNone/>
            </a:pPr>
            <a:endParaRPr lang="fr-BE" dirty="0"/>
          </a:p>
        </p:txBody>
      </p:sp>
      <p:sp>
        <p:nvSpPr>
          <p:cNvPr id="7" name="ZoneTexte 6">
            <a:extLst>
              <a:ext uri="{FF2B5EF4-FFF2-40B4-BE49-F238E27FC236}">
                <a16:creationId xmlns:a16="http://schemas.microsoft.com/office/drawing/2014/main" id="{36CFD36E-D9C9-4BDC-90CA-9C3F84678968}"/>
              </a:ext>
            </a:extLst>
          </p:cNvPr>
          <p:cNvSpPr txBox="1"/>
          <p:nvPr/>
        </p:nvSpPr>
        <p:spPr>
          <a:xfrm>
            <a:off x="3869550" y="1964195"/>
            <a:ext cx="6334179" cy="3293209"/>
          </a:xfrm>
          <a:prstGeom prst="rect">
            <a:avLst/>
          </a:prstGeom>
          <a:solidFill>
            <a:schemeClr val="accent4">
              <a:lumMod val="40000"/>
              <a:lumOff val="60000"/>
            </a:schemeClr>
          </a:solidFill>
        </p:spPr>
        <p:txBody>
          <a:bodyPr wrap="square" rtlCol="0">
            <a:spAutoFit/>
          </a:bodyPr>
          <a:lstStyle/>
          <a:p>
            <a:pPr algn="ctr"/>
            <a:r>
              <a:rPr lang="fr-BE" sz="3200" b="1" dirty="0">
                <a:latin typeface="Calibri Light" panose="020F0302020204030204" pitchFamily="34" charset="0"/>
                <a:cs typeface="Calibri Light" panose="020F0302020204030204" pitchFamily="34" charset="0"/>
              </a:rPr>
              <a:t>Opportunités </a:t>
            </a:r>
          </a:p>
          <a:p>
            <a:r>
              <a:rPr lang="fr-BE" sz="2400" dirty="0">
                <a:latin typeface="Calibri Light" panose="020F0302020204030204" pitchFamily="34" charset="0"/>
                <a:cs typeface="Calibri Light" panose="020F0302020204030204" pitchFamily="34" charset="0"/>
              </a:rPr>
              <a:t>Longues épisodes de soins de plaie à domicile  (</a:t>
            </a:r>
            <a:r>
              <a:rPr lang="fr-BE" sz="2400" dirty="0" err="1">
                <a:latin typeface="Calibri Light" panose="020F0302020204030204" pitchFamily="34" charset="0"/>
                <a:cs typeface="Calibri Light" panose="020F0302020204030204" pitchFamily="34" charset="0"/>
              </a:rPr>
              <a:t>infirmier.e.s</a:t>
            </a:r>
            <a:r>
              <a:rPr lang="fr-BE" sz="2400" dirty="0">
                <a:latin typeface="Calibri Light" panose="020F0302020204030204" pitchFamily="34" charset="0"/>
                <a:cs typeface="Calibri Light" panose="020F0302020204030204" pitchFamily="34" charset="0"/>
              </a:rPr>
              <a:t>)</a:t>
            </a:r>
          </a:p>
          <a:p>
            <a:pPr marL="457200" indent="-457200">
              <a:buFont typeface="Symbol" panose="05050102010706020507" pitchFamily="18" charset="2"/>
              <a:buChar char="Þ"/>
            </a:pPr>
            <a:r>
              <a:rPr lang="fr-FR" sz="2800" dirty="0">
                <a:latin typeface="Calibri Light" panose="020F0302020204030204" pitchFamily="34" charset="0"/>
                <a:cs typeface="Calibri Light" panose="020F0302020204030204" pitchFamily="34" charset="0"/>
              </a:rPr>
              <a:t>Connaissance de la personne dans son entourage (ressources et préférences)</a:t>
            </a:r>
          </a:p>
          <a:p>
            <a:pPr marL="457200" indent="-457200">
              <a:buFont typeface="Symbol" panose="05050102010706020507" pitchFamily="18" charset="2"/>
              <a:buChar char="Þ"/>
            </a:pPr>
            <a:r>
              <a:rPr lang="fr-FR" sz="2800" dirty="0">
                <a:latin typeface="Calibri Light" panose="020F0302020204030204" pitchFamily="34" charset="0"/>
                <a:cs typeface="Calibri Light" panose="020F0302020204030204" pitchFamily="34" charset="0"/>
              </a:rPr>
              <a:t>Veille</a:t>
            </a:r>
            <a:endParaRPr lang="fr-BE" sz="2800" dirty="0">
              <a:latin typeface="Calibri Light" panose="020F0302020204030204" pitchFamily="34" charset="0"/>
              <a:cs typeface="Calibri Light" panose="020F0302020204030204" pitchFamily="34" charset="0"/>
            </a:endParaRPr>
          </a:p>
          <a:p>
            <a:endParaRPr lang="fr-BE" sz="3600" dirty="0"/>
          </a:p>
        </p:txBody>
      </p:sp>
      <p:pic>
        <p:nvPicPr>
          <p:cNvPr id="5" name="Graphique 4" descr="Femme">
            <a:extLst>
              <a:ext uri="{FF2B5EF4-FFF2-40B4-BE49-F238E27FC236}">
                <a16:creationId xmlns:a16="http://schemas.microsoft.com/office/drawing/2014/main" id="{8E644663-A816-469C-9304-6844EB16A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16" y="3000689"/>
            <a:ext cx="2403766" cy="2403766"/>
          </a:xfrm>
          <a:prstGeom prst="rect">
            <a:avLst/>
          </a:prstGeom>
        </p:spPr>
      </p:pic>
      <p:sp>
        <p:nvSpPr>
          <p:cNvPr id="4" name="Rectangle 3">
            <a:extLst>
              <a:ext uri="{FF2B5EF4-FFF2-40B4-BE49-F238E27FC236}">
                <a16:creationId xmlns:a16="http://schemas.microsoft.com/office/drawing/2014/main" id="{08EEAB4C-11C9-465E-9D19-B87953163D8B}"/>
              </a:ext>
            </a:extLst>
          </p:cNvPr>
          <p:cNvSpPr/>
          <p:nvPr/>
        </p:nvSpPr>
        <p:spPr>
          <a:xfrm>
            <a:off x="2556682" y="6194523"/>
            <a:ext cx="9938952" cy="430887"/>
          </a:xfrm>
          <a:prstGeom prst="rect">
            <a:avLst/>
          </a:prstGeom>
        </p:spPr>
        <p:txBody>
          <a:bodyPr wrap="square">
            <a:spAutoFit/>
          </a:bodyPr>
          <a:lstStyle/>
          <a:p>
            <a:r>
              <a:rPr lang="en-US" sz="1100" dirty="0"/>
              <a:t>Alvarez-Irusta, L., Van Durme, T., Lambert, A.-S., &amp; Macq, J. (2022). People with chronic wounds cared for at home in Belgium : Prevalence and exploration of care integration needs using health care trajectory analysis. </a:t>
            </a:r>
            <a:r>
              <a:rPr lang="en-US" sz="1100" i="1" dirty="0"/>
              <a:t>International Journal of Nursing Studies</a:t>
            </a:r>
            <a:r>
              <a:rPr lang="en-US" sz="1100" dirty="0"/>
              <a:t>, 104349 (in press). </a:t>
            </a:r>
            <a:r>
              <a:rPr lang="en-US" sz="1100" dirty="0">
                <a:hlinkClick r:id="rId6"/>
              </a:rPr>
              <a:t>https://doi.org/10.1016/j.ijnurstu.2022.104349</a:t>
            </a:r>
            <a:endParaRPr lang="en-US" sz="1100" dirty="0"/>
          </a:p>
        </p:txBody>
      </p:sp>
    </p:spTree>
    <p:custDataLst>
      <p:tags r:id="rId1"/>
    </p:custDataLst>
    <p:extLst>
      <p:ext uri="{BB962C8B-B14F-4D97-AF65-F5344CB8AC3E}">
        <p14:creationId xmlns:p14="http://schemas.microsoft.com/office/powerpoint/2010/main" val="2322786741"/>
      </p:ext>
    </p:extLst>
  </p:cSld>
  <p:clrMapOvr>
    <a:masterClrMapping/>
  </p:clrMapOvr>
  <mc:AlternateContent xmlns:mc="http://schemas.openxmlformats.org/markup-compatibility/2006" xmlns:p14="http://schemas.microsoft.com/office/powerpoint/2010/main">
    <mc:Choice Requires="p14">
      <p:transition spd="slow" p14:dur="2000" advTm="113197"/>
    </mc:Choice>
    <mc:Fallback xmlns="">
      <p:transition spd="slow" advTm="1131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4BB9A-E438-4E5C-BAF0-150E236777E7}"/>
              </a:ext>
            </a:extLst>
          </p:cNvPr>
          <p:cNvSpPr>
            <a:spLocks noGrp="1"/>
          </p:cNvSpPr>
          <p:nvPr>
            <p:ph type="title"/>
          </p:nvPr>
        </p:nvSpPr>
        <p:spPr/>
        <p:txBody>
          <a:bodyPr>
            <a:normAutofit/>
          </a:bodyPr>
          <a:lstStyle/>
          <a:p>
            <a:r>
              <a:rPr lang="fr-FR" sz="3600" dirty="0"/>
              <a:t>Les situations complexes </a:t>
            </a:r>
            <a:r>
              <a:rPr lang="fr-FR" sz="2400" dirty="0"/>
              <a:t>(récits de soins)  </a:t>
            </a:r>
            <a:endParaRPr lang="fr-BE" sz="2400" dirty="0"/>
          </a:p>
        </p:txBody>
      </p:sp>
      <p:sp>
        <p:nvSpPr>
          <p:cNvPr id="3" name="Espace réservé du contenu 2">
            <a:extLst>
              <a:ext uri="{FF2B5EF4-FFF2-40B4-BE49-F238E27FC236}">
                <a16:creationId xmlns:a16="http://schemas.microsoft.com/office/drawing/2014/main" id="{5205FDAE-8E5F-4981-91CB-DD2E9EE60D04}"/>
              </a:ext>
            </a:extLst>
          </p:cNvPr>
          <p:cNvSpPr>
            <a:spLocks noGrp="1"/>
          </p:cNvSpPr>
          <p:nvPr>
            <p:ph idx="1"/>
          </p:nvPr>
        </p:nvSpPr>
        <p:spPr>
          <a:xfrm>
            <a:off x="838200" y="1690688"/>
            <a:ext cx="10515600" cy="2646181"/>
          </a:xfrm>
        </p:spPr>
        <p:txBody>
          <a:bodyPr>
            <a:normAutofit/>
          </a:bodyPr>
          <a:lstStyle/>
          <a:p>
            <a:pPr marL="0" indent="0">
              <a:buNone/>
            </a:pPr>
            <a:r>
              <a:rPr lang="fr-FR" dirty="0">
                <a:latin typeface="Calibri Light" panose="020F0302020204030204" pitchFamily="34" charset="0"/>
                <a:cs typeface="Calibri Light" panose="020F0302020204030204" pitchFamily="34" charset="0"/>
              </a:rPr>
              <a:t>Complexité un terme abstrait, des situations concrètes</a:t>
            </a:r>
          </a:p>
          <a:p>
            <a:pPr marL="0" indent="0">
              <a:buNone/>
            </a:pPr>
            <a:endParaRPr lang="fr-FR" dirty="0">
              <a:latin typeface="Calibri Light" panose="020F0302020204030204" pitchFamily="34" charset="0"/>
              <a:cs typeface="Calibri Light" panose="020F0302020204030204" pitchFamily="34" charset="0"/>
            </a:endParaRPr>
          </a:p>
          <a:p>
            <a:pPr indent="-72000"/>
            <a:r>
              <a:rPr lang="fr-FR" sz="2600" dirty="0">
                <a:latin typeface="Calibri Light" panose="020F0302020204030204" pitchFamily="34" charset="0"/>
                <a:cs typeface="Calibri Light" panose="020F0302020204030204" pitchFamily="34" charset="0"/>
              </a:rPr>
              <a:t>Enchevêtrement de problèmes multiples et dispositif de soins</a:t>
            </a:r>
          </a:p>
          <a:p>
            <a:pPr indent="-72000"/>
            <a:r>
              <a:rPr lang="fr-FR" sz="2600" dirty="0">
                <a:latin typeface="Calibri Light" panose="020F0302020204030204" pitchFamily="34" charset="0"/>
                <a:cs typeface="Calibri Light" panose="020F0302020204030204" pitchFamily="34" charset="0"/>
              </a:rPr>
              <a:t>Impact sur le bien-être </a:t>
            </a:r>
          </a:p>
        </p:txBody>
      </p:sp>
      <p:sp>
        <p:nvSpPr>
          <p:cNvPr id="4" name="Espace réservé du numéro de diapositive 3">
            <a:extLst>
              <a:ext uri="{FF2B5EF4-FFF2-40B4-BE49-F238E27FC236}">
                <a16:creationId xmlns:a16="http://schemas.microsoft.com/office/drawing/2014/main" id="{809C71FD-F12D-4583-B4EC-965523DFB5A1}"/>
              </a:ext>
            </a:extLst>
          </p:cNvPr>
          <p:cNvSpPr>
            <a:spLocks noGrp="1"/>
          </p:cNvSpPr>
          <p:nvPr>
            <p:ph type="sldNum" sz="quarter" idx="12"/>
          </p:nvPr>
        </p:nvSpPr>
        <p:spPr/>
        <p:txBody>
          <a:bodyPr/>
          <a:lstStyle/>
          <a:p>
            <a:fld id="{342A3765-4D8C-49BC-B898-6B93CAA10EB7}" type="slidenum">
              <a:rPr lang="fr-BE" smtClean="0"/>
              <a:t>7</a:t>
            </a:fld>
            <a:endParaRPr lang="fr-BE"/>
          </a:p>
        </p:txBody>
      </p:sp>
      <p:sp>
        <p:nvSpPr>
          <p:cNvPr id="6" name="ZoneTexte 5">
            <a:extLst>
              <a:ext uri="{FF2B5EF4-FFF2-40B4-BE49-F238E27FC236}">
                <a16:creationId xmlns:a16="http://schemas.microsoft.com/office/drawing/2014/main" id="{A55CD496-4B0D-420C-AAF5-B22266DCDE14}"/>
              </a:ext>
            </a:extLst>
          </p:cNvPr>
          <p:cNvSpPr txBox="1"/>
          <p:nvPr/>
        </p:nvSpPr>
        <p:spPr>
          <a:xfrm>
            <a:off x="1005840" y="4092772"/>
            <a:ext cx="10241280" cy="1569660"/>
          </a:xfrm>
          <a:prstGeom prst="rect">
            <a:avLst/>
          </a:prstGeom>
          <a:solidFill>
            <a:schemeClr val="accent4">
              <a:lumMod val="40000"/>
              <a:lumOff val="60000"/>
            </a:schemeClr>
          </a:solidFill>
        </p:spPr>
        <p:txBody>
          <a:bodyPr wrap="square" rtlCol="0">
            <a:spAutoFit/>
          </a:bodyPr>
          <a:lstStyle>
            <a:defPPr>
              <a:defRPr lang="en-US"/>
            </a:defPPr>
            <a:lvl1pPr>
              <a:defRPr sz="2400">
                <a:latin typeface="Calibri Light" panose="020F0302020204030204" pitchFamily="34" charset="0"/>
                <a:cs typeface="Calibri Light" panose="020F0302020204030204" pitchFamily="34" charset="0"/>
              </a:defRPr>
            </a:lvl1pPr>
          </a:lstStyle>
          <a:p>
            <a:r>
              <a:rPr lang="fr-FR" i="1" dirty="0"/>
              <a:t>"Pour moi ça a vraiment un impact puisque je suis mélangée entre la tristesse et la colère quand je vais là-bas parce que d'abord ce sentiment d'impuissance, tout en me disant qu'il y aurait moyen d'être puissant en fait, tu comprends ce que je veux dire? » </a:t>
            </a:r>
            <a:r>
              <a:rPr lang="fr-FR" dirty="0"/>
              <a:t>_EI3</a:t>
            </a:r>
          </a:p>
        </p:txBody>
      </p:sp>
    </p:spTree>
    <p:extLst>
      <p:ext uri="{BB962C8B-B14F-4D97-AF65-F5344CB8AC3E}">
        <p14:creationId xmlns:p14="http://schemas.microsoft.com/office/powerpoint/2010/main" val="254611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C5D76-0C76-4765-AD94-96EDF83EA679}"/>
              </a:ext>
            </a:extLst>
          </p:cNvPr>
          <p:cNvSpPr>
            <a:spLocks noGrp="1"/>
          </p:cNvSpPr>
          <p:nvPr>
            <p:ph type="title"/>
          </p:nvPr>
        </p:nvSpPr>
        <p:spPr>
          <a:xfrm>
            <a:off x="838200" y="365125"/>
            <a:ext cx="10515600" cy="1215481"/>
          </a:xfrm>
        </p:spPr>
        <p:txBody>
          <a:bodyPr/>
          <a:lstStyle/>
          <a:p>
            <a:r>
              <a:rPr lang="fr-FR" dirty="0"/>
              <a:t>L’approche méthodologique</a:t>
            </a:r>
            <a:endParaRPr lang="fr-BE" dirty="0"/>
          </a:p>
        </p:txBody>
      </p:sp>
      <p:sp>
        <p:nvSpPr>
          <p:cNvPr id="3" name="Espace réservé du contenu 2">
            <a:extLst>
              <a:ext uri="{FF2B5EF4-FFF2-40B4-BE49-F238E27FC236}">
                <a16:creationId xmlns:a16="http://schemas.microsoft.com/office/drawing/2014/main" id="{F29B8138-B362-4AF5-AAB5-879820F69B46}"/>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fr-FR" dirty="0"/>
              <a:t>Approche réaliste: ce qui fonctionne, comment,  pour qui et pourquoi</a:t>
            </a:r>
          </a:p>
          <a:p>
            <a:pPr marL="0" indent="0">
              <a:buNone/>
            </a:pPr>
            <a:endParaRPr lang="fr-FR" dirty="0"/>
          </a:p>
          <a:p>
            <a:pPr marL="0" indent="0">
              <a:buNone/>
            </a:pPr>
            <a:r>
              <a:rPr lang="fr-FR" dirty="0"/>
              <a:t>Enchainement:</a:t>
            </a:r>
          </a:p>
          <a:p>
            <a:pPr marL="0" indent="0">
              <a:buNone/>
            </a:pPr>
            <a:r>
              <a:rPr lang="fr-FR" dirty="0"/>
              <a:t>1)D’éléments présents dans les différentes couches du contexte </a:t>
            </a:r>
          </a:p>
          <a:p>
            <a:pPr marL="0" indent="0">
              <a:buNone/>
            </a:pPr>
            <a:r>
              <a:rPr lang="fr-FR" dirty="0"/>
              <a:t>2) avec des raisonnements ou des comportements  des acteurs </a:t>
            </a:r>
          </a:p>
          <a:p>
            <a:pPr marL="0" indent="0">
              <a:buNone/>
            </a:pPr>
            <a:r>
              <a:rPr lang="fr-FR" dirty="0"/>
              <a:t>3) qui vont expliquer les résultats</a:t>
            </a:r>
          </a:p>
          <a:p>
            <a:pPr marL="0" indent="0">
              <a:buNone/>
            </a:pPr>
            <a:endParaRPr lang="fr-FR" dirty="0"/>
          </a:p>
          <a:p>
            <a:pPr marL="0" indent="0">
              <a:buNone/>
            </a:pPr>
            <a:r>
              <a:rPr lang="fr-FR" dirty="0"/>
              <a:t>Contextes sociaux positifs au travail favorisent le développement de comportements positifs au travail   </a:t>
            </a:r>
          </a:p>
          <a:p>
            <a:pPr marL="0" indent="0">
              <a:buNone/>
            </a:pPr>
            <a:r>
              <a:rPr lang="en-US" sz="1700" dirty="0"/>
              <a:t>Ryan, R. M., &amp; Deci, E. L. (2018). </a:t>
            </a:r>
            <a:r>
              <a:rPr lang="en-US" sz="1700" i="1" dirty="0"/>
              <a:t>Self-Determination  Theory.  Basic Psychological Needs in Motivation, Development and Wellness</a:t>
            </a:r>
            <a:r>
              <a:rPr lang="en-US" sz="1700" dirty="0"/>
              <a:t>. The Guilford Press.</a:t>
            </a:r>
          </a:p>
          <a:p>
            <a:pPr marL="0" indent="0">
              <a:buNone/>
            </a:pPr>
            <a:endParaRPr lang="fr-FR" dirty="0"/>
          </a:p>
          <a:p>
            <a:pPr marL="0" indent="0">
              <a:buNone/>
            </a:pPr>
            <a:endParaRPr lang="fr-BE" dirty="0"/>
          </a:p>
        </p:txBody>
      </p:sp>
      <p:sp>
        <p:nvSpPr>
          <p:cNvPr id="4" name="Espace réservé du numéro de diapositive 3">
            <a:extLst>
              <a:ext uri="{FF2B5EF4-FFF2-40B4-BE49-F238E27FC236}">
                <a16:creationId xmlns:a16="http://schemas.microsoft.com/office/drawing/2014/main" id="{1D1D9BD0-0D42-4B41-A23D-AA60D705EE48}"/>
              </a:ext>
            </a:extLst>
          </p:cNvPr>
          <p:cNvSpPr>
            <a:spLocks noGrp="1"/>
          </p:cNvSpPr>
          <p:nvPr>
            <p:ph type="sldNum" sz="quarter" idx="12"/>
          </p:nvPr>
        </p:nvSpPr>
        <p:spPr/>
        <p:txBody>
          <a:bodyPr/>
          <a:lstStyle/>
          <a:p>
            <a:fld id="{342A3765-4D8C-49BC-B898-6B93CAA10EB7}" type="slidenum">
              <a:rPr lang="fr-BE" smtClean="0"/>
              <a:t>8</a:t>
            </a:fld>
            <a:endParaRPr lang="fr-BE"/>
          </a:p>
        </p:txBody>
      </p:sp>
    </p:spTree>
    <p:extLst>
      <p:ext uri="{BB962C8B-B14F-4D97-AF65-F5344CB8AC3E}">
        <p14:creationId xmlns:p14="http://schemas.microsoft.com/office/powerpoint/2010/main" val="328120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8532AD-B6E7-4520-B6C8-A61B99B75E15}"/>
              </a:ext>
            </a:extLst>
          </p:cNvPr>
          <p:cNvSpPr>
            <a:spLocks noGrp="1"/>
          </p:cNvSpPr>
          <p:nvPr>
            <p:ph idx="1"/>
          </p:nvPr>
        </p:nvSpPr>
        <p:spPr>
          <a:xfrm>
            <a:off x="642258" y="1472928"/>
            <a:ext cx="10907484" cy="4351338"/>
          </a:xfrm>
        </p:spPr>
        <p:txBody>
          <a:bodyPr>
            <a:normAutofit lnSpcReduction="10000"/>
          </a:bodyPr>
          <a:lstStyle/>
          <a:p>
            <a:pPr marL="0" indent="0">
              <a:buNone/>
            </a:pPr>
            <a:r>
              <a:rPr lang="fr-FR" dirty="0"/>
              <a:t>Au niveau individuel (micro):</a:t>
            </a:r>
            <a:endParaRPr lang="fr-BE" dirty="0"/>
          </a:p>
          <a:p>
            <a:pPr marL="0" indent="0">
              <a:buNone/>
            </a:pPr>
            <a:r>
              <a:rPr lang="fr-BE" dirty="0"/>
              <a:t>Vision du soin, expérience et compétence</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BE" dirty="0"/>
              <a:t>Perception de compétence face à la situation </a:t>
            </a:r>
            <a:r>
              <a:rPr lang="fr-FR" dirty="0"/>
              <a:t>=&gt; Périmètre du rôle de l’</a:t>
            </a:r>
            <a:r>
              <a:rPr lang="fr-FR" dirty="0" err="1"/>
              <a:t>infirmier∙e</a:t>
            </a:r>
            <a:endParaRPr lang="fr-BE" dirty="0"/>
          </a:p>
        </p:txBody>
      </p:sp>
      <p:sp>
        <p:nvSpPr>
          <p:cNvPr id="4" name="Espace réservé du numéro de diapositive 3">
            <a:extLst>
              <a:ext uri="{FF2B5EF4-FFF2-40B4-BE49-F238E27FC236}">
                <a16:creationId xmlns:a16="http://schemas.microsoft.com/office/drawing/2014/main" id="{D8A5DB35-0A9E-452A-8ECA-AE625DECE40B}"/>
              </a:ext>
            </a:extLst>
          </p:cNvPr>
          <p:cNvSpPr>
            <a:spLocks noGrp="1"/>
          </p:cNvSpPr>
          <p:nvPr>
            <p:ph type="sldNum" sz="quarter" idx="12"/>
          </p:nvPr>
        </p:nvSpPr>
        <p:spPr/>
        <p:txBody>
          <a:bodyPr/>
          <a:lstStyle/>
          <a:p>
            <a:fld id="{342A3765-4D8C-49BC-B898-6B93CAA10EB7}" type="slidenum">
              <a:rPr lang="fr-BE" smtClean="0"/>
              <a:t>9</a:t>
            </a:fld>
            <a:endParaRPr lang="fr-BE"/>
          </a:p>
        </p:txBody>
      </p:sp>
      <p:sp>
        <p:nvSpPr>
          <p:cNvPr id="5" name="Titre 1">
            <a:extLst>
              <a:ext uri="{FF2B5EF4-FFF2-40B4-BE49-F238E27FC236}">
                <a16:creationId xmlns:a16="http://schemas.microsoft.com/office/drawing/2014/main" id="{A86E492F-8C3E-40E2-AEE3-D3CFFA1BCD7C}"/>
              </a:ext>
            </a:extLst>
          </p:cNvPr>
          <p:cNvSpPr txBox="1">
            <a:spLocks/>
          </p:cNvSpPr>
          <p:nvPr/>
        </p:nvSpPr>
        <p:spPr>
          <a:xfrm>
            <a:off x="481148" y="147365"/>
            <a:ext cx="1071154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Quels éléments du contexte influencent le rôle de l’</a:t>
            </a:r>
            <a:r>
              <a:rPr lang="fr-FR" sz="3200" dirty="0" err="1"/>
              <a:t>infirmier∙e</a:t>
            </a:r>
            <a:r>
              <a:rPr lang="fr-FR" sz="3200" dirty="0"/>
              <a:t> et la collaboration interprofessionnelle ?</a:t>
            </a:r>
            <a:endParaRPr lang="fr-BE" sz="3200" dirty="0"/>
          </a:p>
        </p:txBody>
      </p:sp>
      <p:sp>
        <p:nvSpPr>
          <p:cNvPr id="10" name="ZoneTexte 9">
            <a:extLst>
              <a:ext uri="{FF2B5EF4-FFF2-40B4-BE49-F238E27FC236}">
                <a16:creationId xmlns:a16="http://schemas.microsoft.com/office/drawing/2014/main" id="{5D9DB5B9-4EA1-40FB-8ABB-96DAF4B6830A}"/>
              </a:ext>
            </a:extLst>
          </p:cNvPr>
          <p:cNvSpPr txBox="1"/>
          <p:nvPr/>
        </p:nvSpPr>
        <p:spPr>
          <a:xfrm>
            <a:off x="642258" y="2644170"/>
            <a:ext cx="10711542" cy="1569660"/>
          </a:xfrm>
          <a:prstGeom prst="rect">
            <a:avLst/>
          </a:prstGeom>
          <a:solidFill>
            <a:schemeClr val="accent4">
              <a:lumMod val="40000"/>
              <a:lumOff val="60000"/>
            </a:schemeClr>
          </a:solidFill>
        </p:spPr>
        <p:txBody>
          <a:bodyPr wrap="square" rtlCol="0">
            <a:spAutoFit/>
          </a:bodyPr>
          <a:lstStyle/>
          <a:p>
            <a:r>
              <a:rPr lang="fr-FR" sz="2400" i="1" dirty="0">
                <a:latin typeface="Calibri Light" panose="020F0302020204030204" pitchFamily="34" charset="0"/>
                <a:cs typeface="Calibri Light" panose="020F0302020204030204" pitchFamily="34" charset="0"/>
              </a:rPr>
              <a:t>« […]C'était impensable de se mettre devant la porte de prendre le soleil 2 minutes avec moi et de retourner dans le fauteuil…. en train de se faire des escarres parce qu’elle est là toute la  journée, quoi. Et bon, bah, voilà, c'était parti de ma naïveté de jeune…qui est partie en fumée ce jour-là »</a:t>
            </a:r>
            <a:r>
              <a:rPr lang="fr-FR" sz="2400" dirty="0">
                <a:latin typeface="Calibri Light" panose="020F0302020204030204" pitchFamily="34" charset="0"/>
                <a:cs typeface="Calibri Light" panose="020F0302020204030204" pitchFamily="34" charset="0"/>
              </a:rPr>
              <a:t> _EI2</a:t>
            </a:r>
          </a:p>
        </p:txBody>
      </p:sp>
    </p:spTree>
    <p:extLst>
      <p:ext uri="{BB962C8B-B14F-4D97-AF65-F5344CB8AC3E}">
        <p14:creationId xmlns:p14="http://schemas.microsoft.com/office/powerpoint/2010/main" val="1125198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5|0.7"/>
</p:tagLst>
</file>

<file path=ppt/tags/tag2.xml><?xml version="1.0" encoding="utf-8"?>
<p:tagLst xmlns:a="http://schemas.openxmlformats.org/drawingml/2006/main" xmlns:r="http://schemas.openxmlformats.org/officeDocument/2006/relationships" xmlns:p="http://schemas.openxmlformats.org/presentationml/2006/main">
  <p:tag name="TIMING" val="|75|0.7"/>
</p:tagLst>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1C07CCAF4F54C8D17172E8E4AC30C" ma:contentTypeVersion="14" ma:contentTypeDescription="Crée un document." ma:contentTypeScope="" ma:versionID="7f5299eaf00cb76e3709a8c2ad994deb">
  <xsd:schema xmlns:xsd="http://www.w3.org/2001/XMLSchema" xmlns:xs="http://www.w3.org/2001/XMLSchema" xmlns:p="http://schemas.microsoft.com/office/2006/metadata/properties" xmlns:ns3="727413b7-df5a-4015-840d-f6ca9e1fa2cd" xmlns:ns4="8e1e946b-c1fd-479e-8560-e88551ad2e46" targetNamespace="http://schemas.microsoft.com/office/2006/metadata/properties" ma:root="true" ma:fieldsID="0fcde8f486d5109aac64c74967b801b5" ns3:_="" ns4:_="">
    <xsd:import namespace="727413b7-df5a-4015-840d-f6ca9e1fa2cd"/>
    <xsd:import namespace="8e1e946b-c1fd-479e-8560-e88551ad2e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413b7-df5a-4015-840d-f6ca9e1fa2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1e946b-c1fd-479e-8560-e88551ad2e46"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description="" ma:internalName="SharedWithDetails" ma:readOnly="true">
      <xsd:simpleType>
        <xsd:restriction base="dms:Note">
          <xsd:maxLength value="255"/>
        </xsd:restriction>
      </xsd:simpleType>
    </xsd:element>
    <xsd:element name="SharingHintHash" ma:index="12"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ACBFE-F2FB-46BB-927B-0D8FA1E5B539}">
  <ds:schemaRefs>
    <ds:schemaRef ds:uri="http://purl.org/dc/terms/"/>
    <ds:schemaRef ds:uri="8e1e946b-c1fd-479e-8560-e88551ad2e46"/>
    <ds:schemaRef ds:uri="http://schemas.microsoft.com/office/2006/documentManagement/types"/>
    <ds:schemaRef ds:uri="727413b7-df5a-4015-840d-f6ca9e1fa2c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54F6308-B3B7-4762-8CED-C82405BD41C1}">
  <ds:schemaRefs>
    <ds:schemaRef ds:uri="http://schemas.microsoft.com/sharepoint/v3/contenttype/forms"/>
  </ds:schemaRefs>
</ds:datastoreItem>
</file>

<file path=customXml/itemProps3.xml><?xml version="1.0" encoding="utf-8"?>
<ds:datastoreItem xmlns:ds="http://schemas.openxmlformats.org/officeDocument/2006/customXml" ds:itemID="{065258E5-50BC-492A-AECD-8876CAF6F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7413b7-df5a-4015-840d-f6ca9e1fa2cd"/>
    <ds:schemaRef ds:uri="8e1e946b-c1fd-479e-8560-e88551ad2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1480</TotalTime>
  <Words>1865</Words>
  <Application>Microsoft Office PowerPoint</Application>
  <PresentationFormat>Grand écran</PresentationFormat>
  <Paragraphs>188</Paragraphs>
  <Slides>17</Slides>
  <Notes>17</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Candara</vt:lpstr>
      <vt:lpstr>Symbol</vt:lpstr>
      <vt:lpstr>Office Theme</vt:lpstr>
      <vt:lpstr>Facteurs contextuels, collaboration interprofessionnelle et rôle infirmier  auprès des personnes souffrant de plaie chronique et vivant en situation complexe </vt:lpstr>
      <vt:lpstr>Thématique de l’étude</vt:lpstr>
      <vt:lpstr>Etapes de l’étude</vt:lpstr>
      <vt:lpstr>Contexte de collaboration en première ligne, les soins de plaie chronique (phase préparatoire) </vt:lpstr>
      <vt:lpstr>Les  personnes souffrant de plaies chroniques dans le contexte belge (analyse de trajectoires)  </vt:lpstr>
      <vt:lpstr>Les  personnes souffrant de plaies chroniques dans le contexte belge (analyse de trajectoires)  </vt:lpstr>
      <vt:lpstr>Les situations complexes (récits de soins)  </vt:lpstr>
      <vt:lpstr>L’approche méthodologique</vt:lpstr>
      <vt:lpstr>Présentation PowerPoint</vt:lpstr>
      <vt:lpstr>Présentation PowerPoint</vt:lpstr>
      <vt:lpstr>Quels éléments du contexte influencent le rôle de l’infirmier∙e et la collaboration interprofessionnelle ?</vt:lpstr>
      <vt:lpstr>Le contexte social positif de collaboration interprofessionnelle</vt:lpstr>
      <vt:lpstr>Contexte positif de collaboration interprofessionnelle, rôle étendu de l’infirmier∙e (hypothèse)</vt:lpstr>
      <vt:lpstr>Quelques messages-clé </vt:lpstr>
      <vt:lpstr>Quelles implications pour la pratique </vt:lpstr>
      <vt:lpstr>…tout en me disant qu'il y aurait moyen d'être puissant en fait, tu comprends ce que je veux dire? </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Lucia Alvarez Irusta</dc:creator>
  <cp:lastModifiedBy>Lucia Alvarez Irusta</cp:lastModifiedBy>
  <cp:revision>85</cp:revision>
  <dcterms:created xsi:type="dcterms:W3CDTF">2022-09-01T07:36:45Z</dcterms:created>
  <dcterms:modified xsi:type="dcterms:W3CDTF">2022-09-30T12:17:46Z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0x0101003B71C07CCAF4F54C8D17172E8E4AC30C</vt:lpwstr>
  </property>
</Properties>
</file>